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785" r:id="rId2"/>
    <p:sldId id="367" r:id="rId3"/>
    <p:sldId id="833" r:id="rId4"/>
    <p:sldId id="809" r:id="rId5"/>
    <p:sldId id="810" r:id="rId6"/>
    <p:sldId id="811" r:id="rId7"/>
    <p:sldId id="812" r:id="rId8"/>
    <p:sldId id="813" r:id="rId9"/>
    <p:sldId id="815" r:id="rId10"/>
    <p:sldId id="816" r:id="rId11"/>
    <p:sldId id="822" r:id="rId12"/>
    <p:sldId id="764" r:id="rId13"/>
    <p:sldId id="843" r:id="rId14"/>
    <p:sldId id="765" r:id="rId15"/>
    <p:sldId id="799" r:id="rId16"/>
    <p:sldId id="826" r:id="rId17"/>
    <p:sldId id="830" r:id="rId18"/>
    <p:sldId id="840" r:id="rId19"/>
    <p:sldId id="831" r:id="rId20"/>
    <p:sldId id="783" r:id="rId21"/>
    <p:sldId id="790" r:id="rId22"/>
    <p:sldId id="791" r:id="rId23"/>
    <p:sldId id="832" r:id="rId24"/>
    <p:sldId id="825" r:id="rId25"/>
    <p:sldId id="792" r:id="rId26"/>
    <p:sldId id="766" r:id="rId27"/>
    <p:sldId id="807" r:id="rId28"/>
    <p:sldId id="841" r:id="rId29"/>
    <p:sldId id="842" r:id="rId30"/>
    <p:sldId id="793" r:id="rId31"/>
    <p:sldId id="823" r:id="rId32"/>
    <p:sldId id="768" r:id="rId33"/>
    <p:sldId id="769" r:id="rId34"/>
    <p:sldId id="770" r:id="rId35"/>
    <p:sldId id="839" r:id="rId36"/>
    <p:sldId id="800" r:id="rId37"/>
    <p:sldId id="773" r:id="rId38"/>
    <p:sldId id="776" r:id="rId39"/>
    <p:sldId id="777" r:id="rId40"/>
    <p:sldId id="804" r:id="rId41"/>
    <p:sldId id="805" r:id="rId42"/>
    <p:sldId id="778" r:id="rId43"/>
    <p:sldId id="779" r:id="rId44"/>
    <p:sldId id="742" r:id="rId45"/>
    <p:sldId id="838" r:id="rId46"/>
    <p:sldId id="834" r:id="rId47"/>
    <p:sldId id="835" r:id="rId48"/>
    <p:sldId id="836" r:id="rId49"/>
    <p:sldId id="837" r:id="rId50"/>
    <p:sldId id="844" r:id="rId51"/>
    <p:sldId id="845" r:id="rId52"/>
    <p:sldId id="846" r:id="rId5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28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1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o" initials="N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2"/>
    <a:srgbClr val="438F3A"/>
    <a:srgbClr val="CC0000"/>
    <a:srgbClr val="00FC00"/>
    <a:srgbClr val="E0304C"/>
    <a:srgbClr val="1B1C17"/>
    <a:srgbClr val="C8C800"/>
    <a:srgbClr val="4C6392"/>
    <a:srgbClr val="E51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3295" autoAdjust="0"/>
  </p:normalViewPr>
  <p:slideViewPr>
    <p:cSldViewPr>
      <p:cViewPr varScale="1">
        <p:scale>
          <a:sx n="96" d="100"/>
          <a:sy n="96" d="100"/>
        </p:scale>
        <p:origin x="1836" y="72"/>
      </p:cViewPr>
      <p:guideLst>
        <p:guide orient="horz" pos="2170"/>
        <p:guide pos="2856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7542"/>
    </p:cViewPr>
  </p:sorterViewPr>
  <p:notesViewPr>
    <p:cSldViewPr>
      <p:cViewPr varScale="1">
        <p:scale>
          <a:sx n="71" d="100"/>
          <a:sy n="71" d="100"/>
        </p:scale>
        <p:origin x="3029" y="72"/>
      </p:cViewPr>
      <p:guideLst>
        <p:guide orient="horz" pos="2941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E03F6-7053-431A-810D-ABFEA01ED73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604E80-FC39-4439-BC32-A846BB947268}">
      <dgm:prSet custT="1"/>
      <dgm:spPr/>
      <dgm:t>
        <a:bodyPr/>
        <a:lstStyle/>
        <a:p>
          <a:pPr marL="0" marR="0" indent="0" algn="l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1" lang="en-US" sz="4400" b="1" dirty="0" smtClean="0">
              <a:solidFill>
                <a:srgbClr val="0000F2"/>
              </a:solidFill>
            </a:rPr>
            <a:t>1. </a:t>
          </a:r>
          <a:r>
            <a:rPr lang="en-US" sz="4400" b="1" dirty="0" smtClean="0">
              <a:solidFill>
                <a:srgbClr val="0000F2"/>
              </a:solidFill>
            </a:rPr>
            <a:t>Unique</a:t>
          </a:r>
        </a:p>
      </dgm:t>
    </dgm:pt>
    <dgm:pt modelId="{86AA55DE-D6F5-4F24-81DF-8F60A444F2D3}" type="parTrans" cxnId="{475EED42-60CD-46E8-9AB2-4AD6E2817FF4}">
      <dgm:prSet/>
      <dgm:spPr/>
      <dgm:t>
        <a:bodyPr/>
        <a:lstStyle/>
        <a:p>
          <a:endParaRPr lang="en-US"/>
        </a:p>
      </dgm:t>
    </dgm:pt>
    <dgm:pt modelId="{589E220B-C016-40BB-B773-C6C2FC963092}" type="sibTrans" cxnId="{475EED42-60CD-46E8-9AB2-4AD6E2817FF4}">
      <dgm:prSet/>
      <dgm:spPr/>
      <dgm:t>
        <a:bodyPr/>
        <a:lstStyle/>
        <a:p>
          <a:endParaRPr lang="en-US"/>
        </a:p>
      </dgm:t>
    </dgm:pt>
    <dgm:pt modelId="{6CCE1FB4-8ACA-4002-A2A2-7DF1A1107A66}">
      <dgm:prSet custT="1"/>
      <dgm:spPr/>
      <dgm:t>
        <a:bodyPr/>
        <a:lstStyle/>
        <a:p>
          <a:pPr marL="0" marR="0" indent="0" algn="l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1" lang="en-US" sz="4400" b="1" dirty="0" smtClean="0">
              <a:solidFill>
                <a:srgbClr val="0000F2"/>
              </a:solidFill>
            </a:rPr>
            <a:t>3. Invisible</a:t>
          </a:r>
        </a:p>
      </dgm:t>
    </dgm:pt>
    <dgm:pt modelId="{0323CF66-47C2-416A-9073-F04B30A2FF22}" type="parTrans" cxnId="{14C5E8D7-BEF8-4857-8DA3-6370A858531E}">
      <dgm:prSet/>
      <dgm:spPr/>
      <dgm:t>
        <a:bodyPr/>
        <a:lstStyle/>
        <a:p>
          <a:endParaRPr lang="en-US"/>
        </a:p>
      </dgm:t>
    </dgm:pt>
    <dgm:pt modelId="{203E9161-5BA2-45F4-B37F-5BD04E7E968D}" type="sibTrans" cxnId="{14C5E8D7-BEF8-4857-8DA3-6370A858531E}">
      <dgm:prSet/>
      <dgm:spPr/>
      <dgm:t>
        <a:bodyPr/>
        <a:lstStyle/>
        <a:p>
          <a:endParaRPr lang="en-US"/>
        </a:p>
      </dgm:t>
    </dgm:pt>
    <dgm:pt modelId="{1D21FF98-F5F8-490A-8843-5D317CBF44EF}">
      <dgm:prSet custT="1"/>
      <dgm:spPr/>
      <dgm:t>
        <a:bodyPr/>
        <a:lstStyle/>
        <a:p>
          <a:pPr algn="l" rtl="0"/>
          <a:r>
            <a:rPr kumimoji="1" lang="en-US" sz="4400" b="1" dirty="0" smtClean="0">
              <a:solidFill>
                <a:srgbClr val="0000F2"/>
              </a:solidFill>
            </a:rPr>
            <a:t>2. Ubiquitous</a:t>
          </a:r>
          <a:endParaRPr kumimoji="1" lang="en-US" sz="4400" b="1" dirty="0">
            <a:solidFill>
              <a:srgbClr val="0000F2"/>
            </a:solidFill>
          </a:endParaRPr>
        </a:p>
      </dgm:t>
    </dgm:pt>
    <dgm:pt modelId="{A2AC425C-ED48-4593-888A-B7ABBF17E35A}" type="parTrans" cxnId="{10722366-89A3-48BA-AA1A-90DE6E4DFDBB}">
      <dgm:prSet/>
      <dgm:spPr/>
      <dgm:t>
        <a:bodyPr/>
        <a:lstStyle/>
        <a:p>
          <a:endParaRPr lang="en-US"/>
        </a:p>
      </dgm:t>
    </dgm:pt>
    <dgm:pt modelId="{0AC59342-1B50-4531-8820-DC54D7E6C9A4}" type="sibTrans" cxnId="{10722366-89A3-48BA-AA1A-90DE6E4DFDBB}">
      <dgm:prSet/>
      <dgm:spPr/>
      <dgm:t>
        <a:bodyPr/>
        <a:lstStyle/>
        <a:p>
          <a:endParaRPr lang="en-US"/>
        </a:p>
      </dgm:t>
    </dgm:pt>
    <dgm:pt modelId="{693ED219-0AE5-4C0C-AF54-B551784BFF27}" type="pres">
      <dgm:prSet presAssocID="{675E03F6-7053-431A-810D-ABFEA01ED73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BE430B-2A6E-4F92-BB67-284A3718CAA5}" type="pres">
      <dgm:prSet presAssocID="{04604E80-FC39-4439-BC32-A846BB947268}" presName="composite" presStyleCnt="0"/>
      <dgm:spPr/>
    </dgm:pt>
    <dgm:pt modelId="{1394EDFE-979D-4545-A9B1-16055B54F502}" type="pres">
      <dgm:prSet presAssocID="{04604E80-FC39-4439-BC32-A846BB947268}" presName="imgShp" presStyleLbl="fgImgPlace1" presStyleIdx="0" presStyleCnt="3"/>
      <dgm:spPr/>
    </dgm:pt>
    <dgm:pt modelId="{3949C344-893B-4DA7-8996-07A5BFFB593B}" type="pres">
      <dgm:prSet presAssocID="{04604E80-FC39-4439-BC32-A846BB947268}" presName="txShp" presStyleLbl="node1" presStyleIdx="0" presStyleCnt="3" custLinFactNeighborX="-1053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2827AB-E093-46A3-AAA9-20CFE139CA93}" type="pres">
      <dgm:prSet presAssocID="{589E220B-C016-40BB-B773-C6C2FC963092}" presName="spacing" presStyleCnt="0"/>
      <dgm:spPr/>
    </dgm:pt>
    <dgm:pt modelId="{85210FC8-0246-4813-A7DA-B9024BB7BDCE}" type="pres">
      <dgm:prSet presAssocID="{1D21FF98-F5F8-490A-8843-5D317CBF44EF}" presName="composite" presStyleCnt="0"/>
      <dgm:spPr/>
    </dgm:pt>
    <dgm:pt modelId="{ACFF1114-8233-4BB8-8CC0-2FF65059E3F4}" type="pres">
      <dgm:prSet presAssocID="{1D21FF98-F5F8-490A-8843-5D317CBF44EF}" presName="imgShp" presStyleLbl="fgImgPlace1" presStyleIdx="1" presStyleCnt="3" custLinFactNeighborX="4236" custLinFactNeighborY="1367"/>
      <dgm:spPr/>
    </dgm:pt>
    <dgm:pt modelId="{97E3EF55-1ECF-49F1-940A-3CCC5E6E7E7D}" type="pres">
      <dgm:prSet presAssocID="{1D21FF98-F5F8-490A-8843-5D317CBF44EF}" presName="txShp" presStyleLbl="node1" presStyleIdx="1" presStyleCnt="3" custLinFactNeighborX="-655" custLinFactNeighborY="1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31398A-95E0-4793-9B65-4C0A4141CAE4}" type="pres">
      <dgm:prSet presAssocID="{0AC59342-1B50-4531-8820-DC54D7E6C9A4}" presName="spacing" presStyleCnt="0"/>
      <dgm:spPr/>
    </dgm:pt>
    <dgm:pt modelId="{8C5410FA-A8D2-4BC5-9E7E-03145F530BE9}" type="pres">
      <dgm:prSet presAssocID="{6CCE1FB4-8ACA-4002-A2A2-7DF1A1107A66}" presName="composite" presStyleCnt="0"/>
      <dgm:spPr/>
    </dgm:pt>
    <dgm:pt modelId="{65C9F246-B094-4BB3-9A88-E97D5B6A9C0C}" type="pres">
      <dgm:prSet presAssocID="{6CCE1FB4-8ACA-4002-A2A2-7DF1A1107A66}" presName="imgShp" presStyleLbl="fgImgPlace1" presStyleIdx="2" presStyleCnt="3" custLinFactNeighborX="4236" custLinFactNeighborY="43"/>
      <dgm:spPr/>
    </dgm:pt>
    <dgm:pt modelId="{84CA0773-8867-4630-A940-FDB8EFD09A3C}" type="pres">
      <dgm:prSet presAssocID="{6CCE1FB4-8ACA-4002-A2A2-7DF1A1107A66}" presName="txShp" presStyleLbl="node1" presStyleIdx="2" presStyleCnt="3" custLinFactNeighborX="-884" custLinFactNeighborY="27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53C35B-0D40-4AA8-8839-04C1BF4A31E2}" type="presOf" srcId="{1D21FF98-F5F8-490A-8843-5D317CBF44EF}" destId="{97E3EF55-1ECF-49F1-940A-3CCC5E6E7E7D}" srcOrd="0" destOrd="0" presId="urn:microsoft.com/office/officeart/2005/8/layout/vList3"/>
    <dgm:cxn modelId="{14C5E8D7-BEF8-4857-8DA3-6370A858531E}" srcId="{675E03F6-7053-431A-810D-ABFEA01ED733}" destId="{6CCE1FB4-8ACA-4002-A2A2-7DF1A1107A66}" srcOrd="2" destOrd="0" parTransId="{0323CF66-47C2-416A-9073-F04B30A2FF22}" sibTransId="{203E9161-5BA2-45F4-B37F-5BD04E7E968D}"/>
    <dgm:cxn modelId="{DC42397F-BCB4-480B-B769-53744007B64A}" type="presOf" srcId="{6CCE1FB4-8ACA-4002-A2A2-7DF1A1107A66}" destId="{84CA0773-8867-4630-A940-FDB8EFD09A3C}" srcOrd="0" destOrd="0" presId="urn:microsoft.com/office/officeart/2005/8/layout/vList3"/>
    <dgm:cxn modelId="{475EED42-60CD-46E8-9AB2-4AD6E2817FF4}" srcId="{675E03F6-7053-431A-810D-ABFEA01ED733}" destId="{04604E80-FC39-4439-BC32-A846BB947268}" srcOrd="0" destOrd="0" parTransId="{86AA55DE-D6F5-4F24-81DF-8F60A444F2D3}" sibTransId="{589E220B-C016-40BB-B773-C6C2FC963092}"/>
    <dgm:cxn modelId="{10722366-89A3-48BA-AA1A-90DE6E4DFDBB}" srcId="{675E03F6-7053-431A-810D-ABFEA01ED733}" destId="{1D21FF98-F5F8-490A-8843-5D317CBF44EF}" srcOrd="1" destOrd="0" parTransId="{A2AC425C-ED48-4593-888A-B7ABBF17E35A}" sibTransId="{0AC59342-1B50-4531-8820-DC54D7E6C9A4}"/>
    <dgm:cxn modelId="{7598ABA3-C4E2-4309-BD53-DEB3548BC627}" type="presOf" srcId="{675E03F6-7053-431A-810D-ABFEA01ED733}" destId="{693ED219-0AE5-4C0C-AF54-B551784BFF27}" srcOrd="0" destOrd="0" presId="urn:microsoft.com/office/officeart/2005/8/layout/vList3"/>
    <dgm:cxn modelId="{0D68F463-73A8-42A9-93EB-8DF2FD7EDC45}" type="presOf" srcId="{04604E80-FC39-4439-BC32-A846BB947268}" destId="{3949C344-893B-4DA7-8996-07A5BFFB593B}" srcOrd="0" destOrd="0" presId="urn:microsoft.com/office/officeart/2005/8/layout/vList3"/>
    <dgm:cxn modelId="{899C8772-B56F-413A-B2AF-9B82C4E58E91}" type="presParOf" srcId="{693ED219-0AE5-4C0C-AF54-B551784BFF27}" destId="{DCBE430B-2A6E-4F92-BB67-284A3718CAA5}" srcOrd="0" destOrd="0" presId="urn:microsoft.com/office/officeart/2005/8/layout/vList3"/>
    <dgm:cxn modelId="{0EEE0950-7714-467B-86A6-50AFE50DD8BC}" type="presParOf" srcId="{DCBE430B-2A6E-4F92-BB67-284A3718CAA5}" destId="{1394EDFE-979D-4545-A9B1-16055B54F502}" srcOrd="0" destOrd="0" presId="urn:microsoft.com/office/officeart/2005/8/layout/vList3"/>
    <dgm:cxn modelId="{F073C385-5919-4F44-8F52-813BDD043DE0}" type="presParOf" srcId="{DCBE430B-2A6E-4F92-BB67-284A3718CAA5}" destId="{3949C344-893B-4DA7-8996-07A5BFFB593B}" srcOrd="1" destOrd="0" presId="urn:microsoft.com/office/officeart/2005/8/layout/vList3"/>
    <dgm:cxn modelId="{C6CB1822-07C6-4C12-B751-70E0CB285D1B}" type="presParOf" srcId="{693ED219-0AE5-4C0C-AF54-B551784BFF27}" destId="{222827AB-E093-46A3-AAA9-20CFE139CA93}" srcOrd="1" destOrd="0" presId="urn:microsoft.com/office/officeart/2005/8/layout/vList3"/>
    <dgm:cxn modelId="{460C4C96-25FE-4D05-BB1C-A409803A6205}" type="presParOf" srcId="{693ED219-0AE5-4C0C-AF54-B551784BFF27}" destId="{85210FC8-0246-4813-A7DA-B9024BB7BDCE}" srcOrd="2" destOrd="0" presId="urn:microsoft.com/office/officeart/2005/8/layout/vList3"/>
    <dgm:cxn modelId="{6F418C40-45BE-40ED-AC65-DBCB42A18F55}" type="presParOf" srcId="{85210FC8-0246-4813-A7DA-B9024BB7BDCE}" destId="{ACFF1114-8233-4BB8-8CC0-2FF65059E3F4}" srcOrd="0" destOrd="0" presId="urn:microsoft.com/office/officeart/2005/8/layout/vList3"/>
    <dgm:cxn modelId="{FD4605DB-3236-4A1C-9F00-389A868E4BEE}" type="presParOf" srcId="{85210FC8-0246-4813-A7DA-B9024BB7BDCE}" destId="{97E3EF55-1ECF-49F1-940A-3CCC5E6E7E7D}" srcOrd="1" destOrd="0" presId="urn:microsoft.com/office/officeart/2005/8/layout/vList3"/>
    <dgm:cxn modelId="{DFF3360F-520A-45F2-8891-9AF983D2187F}" type="presParOf" srcId="{693ED219-0AE5-4C0C-AF54-B551784BFF27}" destId="{2E31398A-95E0-4793-9B65-4C0A4141CAE4}" srcOrd="3" destOrd="0" presId="urn:microsoft.com/office/officeart/2005/8/layout/vList3"/>
    <dgm:cxn modelId="{3C071ABF-6319-4272-93D5-E8C8F7FA82EE}" type="presParOf" srcId="{693ED219-0AE5-4C0C-AF54-B551784BFF27}" destId="{8C5410FA-A8D2-4BC5-9E7E-03145F530BE9}" srcOrd="4" destOrd="0" presId="urn:microsoft.com/office/officeart/2005/8/layout/vList3"/>
    <dgm:cxn modelId="{EC9A9A6B-AF26-41DF-A666-8E8A04C1C455}" type="presParOf" srcId="{8C5410FA-A8D2-4BC5-9E7E-03145F530BE9}" destId="{65C9F246-B094-4BB3-9A88-E97D5B6A9C0C}" srcOrd="0" destOrd="0" presId="urn:microsoft.com/office/officeart/2005/8/layout/vList3"/>
    <dgm:cxn modelId="{1D715F30-555C-4BC0-9EED-7FCF2F8B67E3}" type="presParOf" srcId="{8C5410FA-A8D2-4BC5-9E7E-03145F530BE9}" destId="{84CA0773-8867-4630-A940-FDB8EFD09A3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5E03F6-7053-431A-810D-ABFEA01ED73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604E80-FC39-4439-BC32-A846BB947268}">
      <dgm:prSet/>
      <dgm:spPr/>
      <dgm:t>
        <a:bodyPr/>
        <a:lstStyle/>
        <a:p>
          <a:pPr rtl="0"/>
          <a:r>
            <a:rPr kumimoji="1" lang="en-US" b="1" dirty="0" smtClean="0">
              <a:solidFill>
                <a:srgbClr val="0000F2"/>
              </a:solidFill>
            </a:rPr>
            <a:t>1. Image/model attack</a:t>
          </a:r>
          <a:endParaRPr lang="en-US" b="1" dirty="0">
            <a:solidFill>
              <a:srgbClr val="0000F2"/>
            </a:solidFill>
          </a:endParaRPr>
        </a:p>
      </dgm:t>
    </dgm:pt>
    <dgm:pt modelId="{86AA55DE-D6F5-4F24-81DF-8F60A444F2D3}" type="parTrans" cxnId="{475EED42-60CD-46E8-9AB2-4AD6E2817FF4}">
      <dgm:prSet/>
      <dgm:spPr/>
      <dgm:t>
        <a:bodyPr/>
        <a:lstStyle/>
        <a:p>
          <a:endParaRPr lang="en-US"/>
        </a:p>
      </dgm:t>
    </dgm:pt>
    <dgm:pt modelId="{589E220B-C016-40BB-B773-C6C2FC963092}" type="sibTrans" cxnId="{475EED42-60CD-46E8-9AB2-4AD6E2817FF4}">
      <dgm:prSet/>
      <dgm:spPr/>
      <dgm:t>
        <a:bodyPr/>
        <a:lstStyle/>
        <a:p>
          <a:endParaRPr lang="en-US"/>
        </a:p>
      </dgm:t>
    </dgm:pt>
    <dgm:pt modelId="{6CCE1FB4-8ACA-4002-A2A2-7DF1A1107A66}">
      <dgm:prSet/>
      <dgm:spPr/>
      <dgm:t>
        <a:bodyPr/>
        <a:lstStyle/>
        <a:p>
          <a:pPr algn="r" rtl="0"/>
          <a:r>
            <a:rPr lang="en-US" b="1" dirty="0" smtClean="0">
              <a:solidFill>
                <a:srgbClr val="0000F2"/>
              </a:solidFill>
            </a:rPr>
            <a:t>3. Hard to be duplicated</a:t>
          </a:r>
          <a:endParaRPr lang="en-US" b="1" dirty="0">
            <a:solidFill>
              <a:srgbClr val="0000F2"/>
            </a:solidFill>
          </a:endParaRPr>
        </a:p>
      </dgm:t>
    </dgm:pt>
    <dgm:pt modelId="{0323CF66-47C2-416A-9073-F04B30A2FF22}" type="parTrans" cxnId="{14C5E8D7-BEF8-4857-8DA3-6370A858531E}">
      <dgm:prSet/>
      <dgm:spPr/>
      <dgm:t>
        <a:bodyPr/>
        <a:lstStyle/>
        <a:p>
          <a:endParaRPr lang="en-US"/>
        </a:p>
      </dgm:t>
    </dgm:pt>
    <dgm:pt modelId="{203E9161-5BA2-45F4-B37F-5BD04E7E968D}" type="sibTrans" cxnId="{14C5E8D7-BEF8-4857-8DA3-6370A858531E}">
      <dgm:prSet/>
      <dgm:spPr/>
      <dgm:t>
        <a:bodyPr/>
        <a:lstStyle/>
        <a:p>
          <a:endParaRPr lang="en-US"/>
        </a:p>
      </dgm:t>
    </dgm:pt>
    <dgm:pt modelId="{1D21FF98-F5F8-490A-8843-5D317CBF44EF}">
      <dgm:prSet/>
      <dgm:spPr/>
      <dgm:t>
        <a:bodyPr/>
        <a:lstStyle/>
        <a:p>
          <a:pPr rtl="0"/>
          <a:r>
            <a:rPr lang="en-US" b="1" dirty="0" smtClean="0">
              <a:solidFill>
                <a:srgbClr val="0000F2"/>
              </a:solidFill>
            </a:rPr>
            <a:t>2. Hard to be spoofed</a:t>
          </a:r>
          <a:endParaRPr lang="en-US" b="1" dirty="0">
            <a:solidFill>
              <a:srgbClr val="0000F2"/>
            </a:solidFill>
          </a:endParaRPr>
        </a:p>
      </dgm:t>
    </dgm:pt>
    <dgm:pt modelId="{A2AC425C-ED48-4593-888A-B7ABBF17E35A}" type="parTrans" cxnId="{10722366-89A3-48BA-AA1A-90DE6E4DFDBB}">
      <dgm:prSet/>
      <dgm:spPr/>
      <dgm:t>
        <a:bodyPr/>
        <a:lstStyle/>
        <a:p>
          <a:endParaRPr lang="en-US"/>
        </a:p>
      </dgm:t>
    </dgm:pt>
    <dgm:pt modelId="{0AC59342-1B50-4531-8820-DC54D7E6C9A4}" type="sibTrans" cxnId="{10722366-89A3-48BA-AA1A-90DE6E4DFDBB}">
      <dgm:prSet/>
      <dgm:spPr/>
      <dgm:t>
        <a:bodyPr/>
        <a:lstStyle/>
        <a:p>
          <a:endParaRPr lang="en-US"/>
        </a:p>
      </dgm:t>
    </dgm:pt>
    <dgm:pt modelId="{693ED219-0AE5-4C0C-AF54-B551784BFF27}" type="pres">
      <dgm:prSet presAssocID="{675E03F6-7053-431A-810D-ABFEA01ED73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BE430B-2A6E-4F92-BB67-284A3718CAA5}" type="pres">
      <dgm:prSet presAssocID="{04604E80-FC39-4439-BC32-A846BB947268}" presName="composite" presStyleCnt="0"/>
      <dgm:spPr/>
    </dgm:pt>
    <dgm:pt modelId="{1394EDFE-979D-4545-A9B1-16055B54F502}" type="pres">
      <dgm:prSet presAssocID="{04604E80-FC39-4439-BC32-A846BB947268}" presName="imgShp" presStyleLbl="fgImgPlace1" presStyleIdx="0" presStyleCnt="3"/>
      <dgm:spPr/>
    </dgm:pt>
    <dgm:pt modelId="{3949C344-893B-4DA7-8996-07A5BFFB593B}" type="pres">
      <dgm:prSet presAssocID="{04604E80-FC39-4439-BC32-A846BB947268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2827AB-E093-46A3-AAA9-20CFE139CA93}" type="pres">
      <dgm:prSet presAssocID="{589E220B-C016-40BB-B773-C6C2FC963092}" presName="spacing" presStyleCnt="0"/>
      <dgm:spPr/>
    </dgm:pt>
    <dgm:pt modelId="{85210FC8-0246-4813-A7DA-B9024BB7BDCE}" type="pres">
      <dgm:prSet presAssocID="{1D21FF98-F5F8-490A-8843-5D317CBF44EF}" presName="composite" presStyleCnt="0"/>
      <dgm:spPr/>
    </dgm:pt>
    <dgm:pt modelId="{ACFF1114-8233-4BB8-8CC0-2FF65059E3F4}" type="pres">
      <dgm:prSet presAssocID="{1D21FF98-F5F8-490A-8843-5D317CBF44EF}" presName="imgShp" presStyleLbl="fgImgPlace1" presStyleIdx="1" presStyleCnt="3" custLinFactNeighborX="87685" custLinFactNeighborY="-591"/>
      <dgm:spPr/>
    </dgm:pt>
    <dgm:pt modelId="{97E3EF55-1ECF-49F1-940A-3CCC5E6E7E7D}" type="pres">
      <dgm:prSet presAssocID="{1D21FF98-F5F8-490A-8843-5D317CBF44EF}" presName="txShp" presStyleLbl="node1" presStyleIdx="1" presStyleCnt="3" custLinFactNeighborX="10081" custLinFactNeighborY="-5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31398A-95E0-4793-9B65-4C0A4141CAE4}" type="pres">
      <dgm:prSet presAssocID="{0AC59342-1B50-4531-8820-DC54D7E6C9A4}" presName="spacing" presStyleCnt="0"/>
      <dgm:spPr/>
    </dgm:pt>
    <dgm:pt modelId="{8C5410FA-A8D2-4BC5-9E7E-03145F530BE9}" type="pres">
      <dgm:prSet presAssocID="{6CCE1FB4-8ACA-4002-A2A2-7DF1A1107A66}" presName="composite" presStyleCnt="0"/>
      <dgm:spPr/>
    </dgm:pt>
    <dgm:pt modelId="{65C9F246-B094-4BB3-9A88-E97D5B6A9C0C}" type="pres">
      <dgm:prSet presAssocID="{6CCE1FB4-8ACA-4002-A2A2-7DF1A1107A66}" presName="imgShp" presStyleLbl="fgImgPlace1" presStyleIdx="2" presStyleCnt="3" custLinFactX="77269" custLinFactNeighborX="100000" custLinFactNeighborY="43"/>
      <dgm:spPr/>
    </dgm:pt>
    <dgm:pt modelId="{84CA0773-8867-4630-A940-FDB8EFD09A3C}" type="pres">
      <dgm:prSet presAssocID="{6CCE1FB4-8ACA-4002-A2A2-7DF1A1107A66}" presName="txShp" presStyleLbl="node1" presStyleIdx="2" presStyleCnt="3" custLinFactNeighborX="25219" custLinFactNeighborY="3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53C35B-0D40-4AA8-8839-04C1BF4A31E2}" type="presOf" srcId="{1D21FF98-F5F8-490A-8843-5D317CBF44EF}" destId="{97E3EF55-1ECF-49F1-940A-3CCC5E6E7E7D}" srcOrd="0" destOrd="0" presId="urn:microsoft.com/office/officeart/2005/8/layout/vList3"/>
    <dgm:cxn modelId="{14C5E8D7-BEF8-4857-8DA3-6370A858531E}" srcId="{675E03F6-7053-431A-810D-ABFEA01ED733}" destId="{6CCE1FB4-8ACA-4002-A2A2-7DF1A1107A66}" srcOrd="2" destOrd="0" parTransId="{0323CF66-47C2-416A-9073-F04B30A2FF22}" sibTransId="{203E9161-5BA2-45F4-B37F-5BD04E7E968D}"/>
    <dgm:cxn modelId="{DC42397F-BCB4-480B-B769-53744007B64A}" type="presOf" srcId="{6CCE1FB4-8ACA-4002-A2A2-7DF1A1107A66}" destId="{84CA0773-8867-4630-A940-FDB8EFD09A3C}" srcOrd="0" destOrd="0" presId="urn:microsoft.com/office/officeart/2005/8/layout/vList3"/>
    <dgm:cxn modelId="{475EED42-60CD-46E8-9AB2-4AD6E2817FF4}" srcId="{675E03F6-7053-431A-810D-ABFEA01ED733}" destId="{04604E80-FC39-4439-BC32-A846BB947268}" srcOrd="0" destOrd="0" parTransId="{86AA55DE-D6F5-4F24-81DF-8F60A444F2D3}" sibTransId="{589E220B-C016-40BB-B773-C6C2FC963092}"/>
    <dgm:cxn modelId="{10722366-89A3-48BA-AA1A-90DE6E4DFDBB}" srcId="{675E03F6-7053-431A-810D-ABFEA01ED733}" destId="{1D21FF98-F5F8-490A-8843-5D317CBF44EF}" srcOrd="1" destOrd="0" parTransId="{A2AC425C-ED48-4593-888A-B7ABBF17E35A}" sibTransId="{0AC59342-1B50-4531-8820-DC54D7E6C9A4}"/>
    <dgm:cxn modelId="{7598ABA3-C4E2-4309-BD53-DEB3548BC627}" type="presOf" srcId="{675E03F6-7053-431A-810D-ABFEA01ED733}" destId="{693ED219-0AE5-4C0C-AF54-B551784BFF27}" srcOrd="0" destOrd="0" presId="urn:microsoft.com/office/officeart/2005/8/layout/vList3"/>
    <dgm:cxn modelId="{0D68F463-73A8-42A9-93EB-8DF2FD7EDC45}" type="presOf" srcId="{04604E80-FC39-4439-BC32-A846BB947268}" destId="{3949C344-893B-4DA7-8996-07A5BFFB593B}" srcOrd="0" destOrd="0" presId="urn:microsoft.com/office/officeart/2005/8/layout/vList3"/>
    <dgm:cxn modelId="{899C8772-B56F-413A-B2AF-9B82C4E58E91}" type="presParOf" srcId="{693ED219-0AE5-4C0C-AF54-B551784BFF27}" destId="{DCBE430B-2A6E-4F92-BB67-284A3718CAA5}" srcOrd="0" destOrd="0" presId="urn:microsoft.com/office/officeart/2005/8/layout/vList3"/>
    <dgm:cxn modelId="{0EEE0950-7714-467B-86A6-50AFE50DD8BC}" type="presParOf" srcId="{DCBE430B-2A6E-4F92-BB67-284A3718CAA5}" destId="{1394EDFE-979D-4545-A9B1-16055B54F502}" srcOrd="0" destOrd="0" presId="urn:microsoft.com/office/officeart/2005/8/layout/vList3"/>
    <dgm:cxn modelId="{F073C385-5919-4F44-8F52-813BDD043DE0}" type="presParOf" srcId="{DCBE430B-2A6E-4F92-BB67-284A3718CAA5}" destId="{3949C344-893B-4DA7-8996-07A5BFFB593B}" srcOrd="1" destOrd="0" presId="urn:microsoft.com/office/officeart/2005/8/layout/vList3"/>
    <dgm:cxn modelId="{C6CB1822-07C6-4C12-B751-70E0CB285D1B}" type="presParOf" srcId="{693ED219-0AE5-4C0C-AF54-B551784BFF27}" destId="{222827AB-E093-46A3-AAA9-20CFE139CA93}" srcOrd="1" destOrd="0" presId="urn:microsoft.com/office/officeart/2005/8/layout/vList3"/>
    <dgm:cxn modelId="{460C4C96-25FE-4D05-BB1C-A409803A6205}" type="presParOf" srcId="{693ED219-0AE5-4C0C-AF54-B551784BFF27}" destId="{85210FC8-0246-4813-A7DA-B9024BB7BDCE}" srcOrd="2" destOrd="0" presId="urn:microsoft.com/office/officeart/2005/8/layout/vList3"/>
    <dgm:cxn modelId="{6F418C40-45BE-40ED-AC65-DBCB42A18F55}" type="presParOf" srcId="{85210FC8-0246-4813-A7DA-B9024BB7BDCE}" destId="{ACFF1114-8233-4BB8-8CC0-2FF65059E3F4}" srcOrd="0" destOrd="0" presId="urn:microsoft.com/office/officeart/2005/8/layout/vList3"/>
    <dgm:cxn modelId="{FD4605DB-3236-4A1C-9F00-389A868E4BEE}" type="presParOf" srcId="{85210FC8-0246-4813-A7DA-B9024BB7BDCE}" destId="{97E3EF55-1ECF-49F1-940A-3CCC5E6E7E7D}" srcOrd="1" destOrd="0" presId="urn:microsoft.com/office/officeart/2005/8/layout/vList3"/>
    <dgm:cxn modelId="{DFF3360F-520A-45F2-8891-9AF983D2187F}" type="presParOf" srcId="{693ED219-0AE5-4C0C-AF54-B551784BFF27}" destId="{2E31398A-95E0-4793-9B65-4C0A4141CAE4}" srcOrd="3" destOrd="0" presId="urn:microsoft.com/office/officeart/2005/8/layout/vList3"/>
    <dgm:cxn modelId="{3C071ABF-6319-4272-93D5-E8C8F7FA82EE}" type="presParOf" srcId="{693ED219-0AE5-4C0C-AF54-B551784BFF27}" destId="{8C5410FA-A8D2-4BC5-9E7E-03145F530BE9}" srcOrd="4" destOrd="0" presId="urn:microsoft.com/office/officeart/2005/8/layout/vList3"/>
    <dgm:cxn modelId="{EC9A9A6B-AF26-41DF-A666-8E8A04C1C455}" type="presParOf" srcId="{8C5410FA-A8D2-4BC5-9E7E-03145F530BE9}" destId="{65C9F246-B094-4BB3-9A88-E97D5B6A9C0C}" srcOrd="0" destOrd="0" presId="urn:microsoft.com/office/officeart/2005/8/layout/vList3"/>
    <dgm:cxn modelId="{1D715F30-555C-4BC0-9EED-7FCF2F8B67E3}" type="presParOf" srcId="{8C5410FA-A8D2-4BC5-9E7E-03145F530BE9}" destId="{84CA0773-8867-4630-A940-FDB8EFD09A3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9C344-893B-4DA7-8996-07A5BFFB593B}">
      <dsp:nvSpPr>
        <dsp:cNvPr id="0" name=""/>
        <dsp:cNvSpPr/>
      </dsp:nvSpPr>
      <dsp:spPr>
        <a:xfrm rot="10800000">
          <a:off x="1447805" y="170"/>
          <a:ext cx="4813935" cy="11438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408" tIns="167640" rIns="312928" bIns="167640" numCol="1" spcCol="1270" anchor="ctr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1" lang="en-US" sz="4400" b="1" kern="1200" dirty="0" smtClean="0">
              <a:solidFill>
                <a:srgbClr val="0000F2"/>
              </a:solidFill>
            </a:rPr>
            <a:t>1. </a:t>
          </a:r>
          <a:r>
            <a:rPr lang="en-US" sz="4400" b="1" kern="1200" dirty="0" smtClean="0">
              <a:solidFill>
                <a:srgbClr val="0000F2"/>
              </a:solidFill>
            </a:rPr>
            <a:t>Unique</a:t>
          </a:r>
        </a:p>
      </dsp:txBody>
      <dsp:txXfrm rot="10800000">
        <a:off x="1733768" y="170"/>
        <a:ext cx="4527972" cy="1143853"/>
      </dsp:txXfrm>
    </dsp:sp>
    <dsp:sp modelId="{1394EDFE-979D-4545-A9B1-16055B54F502}">
      <dsp:nvSpPr>
        <dsp:cNvPr id="0" name=""/>
        <dsp:cNvSpPr/>
      </dsp:nvSpPr>
      <dsp:spPr>
        <a:xfrm>
          <a:off x="926569" y="170"/>
          <a:ext cx="1143853" cy="11438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3EF55-1ECF-49F1-940A-3CCC5E6E7E7D}">
      <dsp:nvSpPr>
        <dsp:cNvPr id="0" name=""/>
        <dsp:cNvSpPr/>
      </dsp:nvSpPr>
      <dsp:spPr>
        <a:xfrm rot="10800000">
          <a:off x="1466964" y="1501109"/>
          <a:ext cx="4813935" cy="11438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408" tIns="167640" rIns="312928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4400" b="1" kern="1200" dirty="0" smtClean="0">
              <a:solidFill>
                <a:srgbClr val="0000F2"/>
              </a:solidFill>
            </a:rPr>
            <a:t>2. Ubiquitous</a:t>
          </a:r>
          <a:endParaRPr kumimoji="1" lang="en-US" sz="4400" b="1" kern="1200" dirty="0">
            <a:solidFill>
              <a:srgbClr val="0000F2"/>
            </a:solidFill>
          </a:endParaRPr>
        </a:p>
      </dsp:txBody>
      <dsp:txXfrm rot="10800000">
        <a:off x="1752927" y="1501109"/>
        <a:ext cx="4527972" cy="1143853"/>
      </dsp:txXfrm>
    </dsp:sp>
    <dsp:sp modelId="{ACFF1114-8233-4BB8-8CC0-2FF65059E3F4}">
      <dsp:nvSpPr>
        <dsp:cNvPr id="0" name=""/>
        <dsp:cNvSpPr/>
      </dsp:nvSpPr>
      <dsp:spPr>
        <a:xfrm>
          <a:off x="975022" y="1501109"/>
          <a:ext cx="1143853" cy="11438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A0773-8867-4630-A940-FDB8EFD09A3C}">
      <dsp:nvSpPr>
        <dsp:cNvPr id="0" name=""/>
        <dsp:cNvSpPr/>
      </dsp:nvSpPr>
      <dsp:spPr>
        <a:xfrm rot="10800000">
          <a:off x="1455940" y="2970946"/>
          <a:ext cx="4813935" cy="11438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408" tIns="167640" rIns="312928" bIns="167640" numCol="1" spcCol="1270" anchor="ctr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1" lang="en-US" sz="4400" b="1" kern="1200" dirty="0" smtClean="0">
              <a:solidFill>
                <a:srgbClr val="0000F2"/>
              </a:solidFill>
            </a:rPr>
            <a:t>3. Invisible</a:t>
          </a:r>
        </a:p>
      </dsp:txBody>
      <dsp:txXfrm rot="10800000">
        <a:off x="1741903" y="2970946"/>
        <a:ext cx="4527972" cy="1143853"/>
      </dsp:txXfrm>
    </dsp:sp>
    <dsp:sp modelId="{65C9F246-B094-4BB3-9A88-E97D5B6A9C0C}">
      <dsp:nvSpPr>
        <dsp:cNvPr id="0" name=""/>
        <dsp:cNvSpPr/>
      </dsp:nvSpPr>
      <dsp:spPr>
        <a:xfrm>
          <a:off x="975022" y="2970946"/>
          <a:ext cx="1143853" cy="11438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9C344-893B-4DA7-8996-07A5BFFB593B}">
      <dsp:nvSpPr>
        <dsp:cNvPr id="0" name=""/>
        <dsp:cNvSpPr/>
      </dsp:nvSpPr>
      <dsp:spPr>
        <a:xfrm rot="10800000">
          <a:off x="1730227" y="334"/>
          <a:ext cx="6091463" cy="7836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565" tIns="148590" rIns="277368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900" b="1" kern="1200" dirty="0" smtClean="0">
              <a:solidFill>
                <a:srgbClr val="0000F2"/>
              </a:solidFill>
            </a:rPr>
            <a:t>1. Image/model attack</a:t>
          </a:r>
          <a:endParaRPr lang="en-US" sz="3900" b="1" kern="1200" dirty="0">
            <a:solidFill>
              <a:srgbClr val="0000F2"/>
            </a:solidFill>
          </a:endParaRPr>
        </a:p>
      </dsp:txBody>
      <dsp:txXfrm rot="10800000">
        <a:off x="1926138" y="334"/>
        <a:ext cx="5895552" cy="783644"/>
      </dsp:txXfrm>
    </dsp:sp>
    <dsp:sp modelId="{1394EDFE-979D-4545-A9B1-16055B54F502}">
      <dsp:nvSpPr>
        <dsp:cNvPr id="0" name=""/>
        <dsp:cNvSpPr/>
      </dsp:nvSpPr>
      <dsp:spPr>
        <a:xfrm>
          <a:off x="1338404" y="334"/>
          <a:ext cx="783644" cy="7836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3EF55-1ECF-49F1-940A-3CCC5E6E7E7D}">
      <dsp:nvSpPr>
        <dsp:cNvPr id="0" name=""/>
        <dsp:cNvSpPr/>
      </dsp:nvSpPr>
      <dsp:spPr>
        <a:xfrm rot="10800000">
          <a:off x="2344307" y="975258"/>
          <a:ext cx="6091463" cy="7836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565" tIns="148590" rIns="277368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>
              <a:solidFill>
                <a:srgbClr val="0000F2"/>
              </a:solidFill>
            </a:rPr>
            <a:t>2. Hard to be spoofed</a:t>
          </a:r>
          <a:endParaRPr lang="en-US" sz="3900" b="1" kern="1200" dirty="0">
            <a:solidFill>
              <a:srgbClr val="0000F2"/>
            </a:solidFill>
          </a:endParaRPr>
        </a:p>
      </dsp:txBody>
      <dsp:txXfrm rot="10800000">
        <a:off x="2540218" y="975258"/>
        <a:ext cx="5895552" cy="783644"/>
      </dsp:txXfrm>
    </dsp:sp>
    <dsp:sp modelId="{ACFF1114-8233-4BB8-8CC0-2FF65059E3F4}">
      <dsp:nvSpPr>
        <dsp:cNvPr id="0" name=""/>
        <dsp:cNvSpPr/>
      </dsp:nvSpPr>
      <dsp:spPr>
        <a:xfrm>
          <a:off x="2025543" y="975258"/>
          <a:ext cx="783644" cy="7836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A0773-8867-4630-A940-FDB8EFD09A3C}">
      <dsp:nvSpPr>
        <dsp:cNvPr id="0" name=""/>
        <dsp:cNvSpPr/>
      </dsp:nvSpPr>
      <dsp:spPr>
        <a:xfrm rot="10800000">
          <a:off x="3068632" y="1959780"/>
          <a:ext cx="6091463" cy="7836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565" tIns="148590" rIns="277368" bIns="148590" numCol="1" spcCol="1270" anchor="ctr" anchorCtr="0">
          <a:noAutofit/>
        </a:bodyPr>
        <a:lstStyle/>
        <a:p>
          <a:pPr lvl="0" algn="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>
              <a:solidFill>
                <a:srgbClr val="0000F2"/>
              </a:solidFill>
            </a:rPr>
            <a:t>3. Hard to be duplicated</a:t>
          </a:r>
          <a:endParaRPr lang="en-US" sz="3900" b="1" kern="1200" dirty="0">
            <a:solidFill>
              <a:srgbClr val="0000F2"/>
            </a:solidFill>
          </a:endParaRPr>
        </a:p>
      </dsp:txBody>
      <dsp:txXfrm rot="10800000">
        <a:off x="3264543" y="1959780"/>
        <a:ext cx="5895552" cy="783644"/>
      </dsp:txXfrm>
    </dsp:sp>
    <dsp:sp modelId="{65C9F246-B094-4BB3-9A88-E97D5B6A9C0C}">
      <dsp:nvSpPr>
        <dsp:cNvPr id="0" name=""/>
        <dsp:cNvSpPr/>
      </dsp:nvSpPr>
      <dsp:spPr>
        <a:xfrm>
          <a:off x="2727563" y="1959780"/>
          <a:ext cx="783644" cy="7836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 algn="r"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B9A3287-C12F-4815-A6FD-2EEEFD4674EC}" type="slidenum">
              <a:rPr lang="en-US"/>
              <a:t>‹#›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F214F7B-A2DF-4D6E-8B81-C62C85AC5DBA}" type="datetimeFigureOut">
              <a:rPr lang="en-US" smtClean="0"/>
              <a:t>10/3/2018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 algn="r"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 algn="r"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CD6F20A-7EF4-4AE1-A3EF-95FF26E8AC7E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57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10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726729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11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63655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12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13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00620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14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15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69577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16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32258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17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63210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18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27810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19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9179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23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02904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24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63962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25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72584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26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94476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27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06250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28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50333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29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58947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5966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95458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7278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78028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72095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823358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59940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25734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81913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702937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06696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40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8695873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BC004-C2DA-409F-8464-0B14740EF8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55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42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19086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299346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43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61620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46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67635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47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52165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48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691545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49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8301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50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434389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51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554816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52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11091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7101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1325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76303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649986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7725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/>
          <p:nvPr userDrawn="1"/>
        </p:nvSpPr>
        <p:spPr bwMode="auto">
          <a:xfrm>
            <a:off x="457200" y="152400"/>
            <a:ext cx="81534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eaLnBrk="0" hangingPunct="0">
              <a:spcBef>
                <a:spcPct val="20000"/>
              </a:spcBef>
              <a:buClr>
                <a:srgbClr val="536895"/>
              </a:buClr>
              <a:buFont typeface="Wingdings" panose="05000000000000000000" pitchFamily="2" charset="2"/>
              <a:buNone/>
              <a:defRPr/>
            </a:pPr>
            <a:endParaRPr kumimoji="0" lang="en-US" sz="2400" b="1" kern="0" dirty="0">
              <a:solidFill>
                <a:srgbClr val="536895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ubtitle 2"/>
          <p:cNvSpPr txBox="1"/>
          <p:nvPr userDrawn="1"/>
        </p:nvSpPr>
        <p:spPr bwMode="auto">
          <a:xfrm>
            <a:off x="457200" y="152400"/>
            <a:ext cx="82296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eaLnBrk="0" hangingPunct="0">
              <a:spcBef>
                <a:spcPct val="20000"/>
              </a:spcBef>
              <a:buClr>
                <a:srgbClr val="536895"/>
              </a:buClr>
              <a:buFont typeface="Wingdings" panose="05000000000000000000" pitchFamily="2" charset="2"/>
              <a:buNone/>
              <a:defRPr/>
            </a:pPr>
            <a:endParaRPr kumimoji="0" lang="en-US" sz="2400" b="1" kern="0" dirty="0">
              <a:solidFill>
                <a:srgbClr val="536895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itle 8"/>
          <p:cNvSpPr>
            <a:spLocks noGrp="1"/>
          </p:cNvSpPr>
          <p:nvPr>
            <p:ph type="ctrTitle" hasCustomPrompt="1"/>
          </p:nvPr>
        </p:nvSpPr>
        <p:spPr>
          <a:xfrm>
            <a:off x="228600" y="1371600"/>
            <a:ext cx="8686800" cy="2279650"/>
          </a:xfrm>
        </p:spPr>
        <p:txBody>
          <a:bodyPr anchor="ctr"/>
          <a:lstStyle>
            <a:lvl1pPr algn="ctr">
              <a:defRPr>
                <a:solidFill>
                  <a:srgbClr val="4C6392"/>
                </a:solidFill>
              </a:defRPr>
            </a:lvl1pPr>
          </a:lstStyle>
          <a:p>
            <a:r>
              <a:rPr lang="en-US" dirty="0" smtClean="0"/>
              <a:t>TITLE OF YOUR PROJECT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4318795"/>
            <a:ext cx="5638800" cy="678868"/>
          </a:xfrm>
        </p:spPr>
        <p:txBody>
          <a:bodyPr/>
          <a:lstStyle>
            <a:lvl1pPr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Your Name</a:t>
            </a:r>
            <a:endParaRPr lang="en-US" dirty="0"/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28600" y="1371600"/>
            <a:ext cx="86868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0" name="Line 27"/>
          <p:cNvSpPr>
            <a:spLocks noChangeShapeType="1"/>
          </p:cNvSpPr>
          <p:nvPr userDrawn="1"/>
        </p:nvSpPr>
        <p:spPr bwMode="auto">
          <a:xfrm>
            <a:off x="238125" y="3651250"/>
            <a:ext cx="86868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1752600" y="571500"/>
            <a:ext cx="5638800" cy="602930"/>
          </a:xfrm>
        </p:spPr>
        <p:txBody>
          <a:bodyPr/>
          <a:lstStyle>
            <a:lvl1pPr algn="ctr">
              <a:buNone/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2050" name="Picture 2" descr="https://upload.wikimedia.org/wikipedia/commons/5/57/UB_stacked_blue_gra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74" y="5665207"/>
            <a:ext cx="2753026" cy="105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e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21"/>
          <p:cNvSpPr>
            <a:spLocks noGrp="1"/>
          </p:cNvSpPr>
          <p:nvPr>
            <p:ph type="title"/>
          </p:nvPr>
        </p:nvSpPr>
        <p:spPr bwMode="auto">
          <a:xfrm>
            <a:off x="0" y="76200"/>
            <a:ext cx="9144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3600"/>
            </a:lvl1pPr>
          </a:lstStyle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382000" cy="56418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315200" y="228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0BC89-C405-438E-9CF2-501CBB79C57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7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Georgia" panose="02040502050405020303" charset="0"/>
                <a:ea typeface="Georgia" panose="02040502050405020303" charset="0"/>
                <a:cs typeface="Georgia" panose="02040502050405020303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8043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13970" y="76200"/>
            <a:ext cx="914019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81000" y="838200"/>
            <a:ext cx="8382000" cy="5638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11" name="Slide Number Placeholder 5"/>
          <p:cNvSpPr txBox="1"/>
          <p:nvPr userDrawn="1"/>
        </p:nvSpPr>
        <p:spPr>
          <a:xfrm>
            <a:off x="8077200" y="6491605"/>
            <a:ext cx="849630" cy="244475"/>
          </a:xfrm>
          <a:prstGeom prst="rect">
            <a:avLst/>
          </a:prstGeom>
        </p:spPr>
        <p:txBody>
          <a:bodyPr rIns="0"/>
          <a:lstStyle>
            <a:lvl1pPr algn="r">
              <a:defRPr>
                <a:solidFill>
                  <a:schemeClr val="accent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8FAD1E-5F53-4C20-9E75-7C8ABDC4AB48}" type="slidenum">
              <a:rPr kumimoji="1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PMingLiU" panose="02020500000000000000" charset="-120"/>
                <a:cs typeface="Arial" panose="020B0604020202020204" pitchFamily="34" charset="0"/>
              </a:rPr>
              <a:t>‹#›</a:t>
            </a:fld>
            <a:r>
              <a:rPr kumimoji="1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PMingLiU" panose="02020500000000000000" charset="-120"/>
                <a:cs typeface="Arial" panose="020B0604020202020204" pitchFamily="34" charset="0"/>
              </a:rPr>
              <a:t>/44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800" b="1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9F2936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4E8542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PAvessel</a:t>
            </a:r>
            <a:r>
              <a:rPr lang="en-US" dirty="0"/>
              <a:t>: Practical 3D Vessel Structure </a:t>
            </a:r>
            <a:r>
              <a:rPr lang="en-US" dirty="0" smtClean="0"/>
              <a:t>Sensing through Photoacoustic </a:t>
            </a:r>
            <a:r>
              <a:rPr lang="en-US" dirty="0"/>
              <a:t>Effects with Its Applications in Palm Biometrics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19200" y="3733800"/>
            <a:ext cx="6705600" cy="1091405"/>
          </a:xfrm>
        </p:spPr>
        <p:txBody>
          <a:bodyPr/>
          <a:lstStyle/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UbiComp</a:t>
            </a:r>
            <a:r>
              <a:rPr lang="en-US" altLang="zh-CN" dirty="0" smtClean="0">
                <a:solidFill>
                  <a:schemeClr val="bg1"/>
                </a:solidFill>
              </a:rPr>
              <a:t> 2018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1" y="0"/>
            <a:ext cx="11081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If ideal …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2" y="2133600"/>
            <a:ext cx="2068159" cy="2292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12322"/>
            <a:ext cx="2300035" cy="26304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21" y="2016800"/>
            <a:ext cx="2525949" cy="25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If ideal …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2" y="2133600"/>
            <a:ext cx="2068159" cy="2292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12322"/>
            <a:ext cx="2300035" cy="26304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9963" y="4737652"/>
            <a:ext cx="2068158" cy="1059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User-friendly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52800" y="4737652"/>
            <a:ext cx="2300035" cy="1059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Hard to divulge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14695" y="4737651"/>
            <a:ext cx="2209800" cy="1059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Hard to reproduce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21" y="2016800"/>
            <a:ext cx="2525949" cy="25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1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85800"/>
          </a:xfrm>
        </p:spPr>
        <p:txBody>
          <a:bodyPr/>
          <a:lstStyle/>
          <a:p>
            <a:r>
              <a:rPr lang="en-US" altLang="zh-CN" sz="4400" dirty="0" smtClean="0">
                <a:solidFill>
                  <a:schemeClr val="tx1"/>
                </a:solidFill>
              </a:rPr>
              <a:t>Blood V</a:t>
            </a:r>
            <a:r>
              <a:rPr lang="en-US" sz="4400" dirty="0" smtClean="0">
                <a:solidFill>
                  <a:schemeClr val="tx1"/>
                </a:solidFill>
              </a:rPr>
              <a:t>essel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0" y="838200"/>
            <a:ext cx="7354680" cy="5867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91000"/>
            <a:ext cx="9067800" cy="1486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The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blood vessels are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the most critical part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of the human circulatory system 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85800"/>
          </a:xfrm>
        </p:spPr>
        <p:txBody>
          <a:bodyPr/>
          <a:lstStyle/>
          <a:p>
            <a:r>
              <a:rPr lang="en-US" altLang="zh-CN" sz="4400" dirty="0" smtClean="0">
                <a:solidFill>
                  <a:schemeClr val="tx1"/>
                </a:solidFill>
              </a:rPr>
              <a:t>Blood V</a:t>
            </a:r>
            <a:r>
              <a:rPr lang="en-US" sz="4400" dirty="0" smtClean="0">
                <a:solidFill>
                  <a:schemeClr val="tx1"/>
                </a:solidFill>
              </a:rPr>
              <a:t>essel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" y="1066800"/>
            <a:ext cx="3438552" cy="27432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79430151"/>
              </p:ext>
            </p:extLst>
          </p:nvPr>
        </p:nvGraphicFramePr>
        <p:xfrm>
          <a:off x="2667000" y="2057400"/>
          <a:ext cx="7239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1107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C</a:t>
            </a:r>
            <a:r>
              <a:rPr lang="en-US" sz="4400" dirty="0" smtClean="0"/>
              <a:t>onventional techniques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555929" cy="3032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81600"/>
            <a:ext cx="410464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Ultrasound Sensing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59120" y="5174974"/>
            <a:ext cx="310388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Optical Sensing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00200"/>
            <a:ext cx="3136596" cy="3276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95120" y="6035260"/>
            <a:ext cx="1676399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Doppler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72860" y="6034708"/>
            <a:ext cx="1676399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Infrared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C</a:t>
            </a:r>
            <a:r>
              <a:rPr lang="en-US" sz="4400" dirty="0" smtClean="0"/>
              <a:t>onventional techniques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4555929" cy="3032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8044" y="5174974"/>
            <a:ext cx="410464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Inferior resolution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54320" y="5174974"/>
            <a:ext cx="340868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Low resolution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00200"/>
            <a:ext cx="3136596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2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5">
            <a:extLst>
              <a:ext uri="{FF2B5EF4-FFF2-40B4-BE49-F238E27FC236}">
                <a16:creationId xmlns:a16="http://schemas.microsoft.com/office/drawing/2014/main" id="{074F6DA0-1136-4D51-BF7B-91E6B7EA56AC}"/>
              </a:ext>
            </a:extLst>
          </p:cNvPr>
          <p:cNvSpPr/>
          <p:nvPr/>
        </p:nvSpPr>
        <p:spPr>
          <a:xfrm>
            <a:off x="381000" y="3471154"/>
            <a:ext cx="8458200" cy="25486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: Rounded Corners 17">
            <a:extLst>
              <a:ext uri="{FF2B5EF4-FFF2-40B4-BE49-F238E27FC236}">
                <a16:creationId xmlns:a16="http://schemas.microsoft.com/office/drawing/2014/main" id="{826A66CA-7FBF-4855-BEAB-E7E85F3F36B3}"/>
              </a:ext>
            </a:extLst>
          </p:cNvPr>
          <p:cNvSpPr/>
          <p:nvPr/>
        </p:nvSpPr>
        <p:spPr>
          <a:xfrm>
            <a:off x="5174318" y="4526249"/>
            <a:ext cx="3290255" cy="978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err="1" smtClean="0">
                <a:solidFill>
                  <a:schemeClr val="tx1"/>
                </a:solidFill>
              </a:rPr>
              <a:t>Photoacoustics</a:t>
            </a:r>
            <a:r>
              <a:rPr lang="en-US" altLang="zh-CN" sz="2800" dirty="0" smtClean="0">
                <a:solidFill>
                  <a:schemeClr val="tx1"/>
                </a:solidFill>
              </a:rPr>
              <a:t> (PA) Effect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18011-C3D4-4C09-B08D-9BA0515AAE6D}"/>
              </a:ext>
            </a:extLst>
          </p:cNvPr>
          <p:cNvSpPr/>
          <p:nvPr/>
        </p:nvSpPr>
        <p:spPr>
          <a:xfrm>
            <a:off x="4360148" y="4661745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5FF325-9A05-4893-BD94-309D54F7B685}"/>
              </a:ext>
            </a:extLst>
          </p:cNvPr>
          <p:cNvSpPr/>
          <p:nvPr/>
        </p:nvSpPr>
        <p:spPr>
          <a:xfrm>
            <a:off x="2577090" y="3650213"/>
            <a:ext cx="4337278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F0000"/>
                </a:solidFill>
              </a:rPr>
              <a:t>Our System: </a:t>
            </a:r>
            <a:r>
              <a:rPr lang="en-US" altLang="zh-CN" sz="3600" b="1" i="1" dirty="0" err="1" smtClean="0">
                <a:solidFill>
                  <a:srgbClr val="FF0000"/>
                </a:solidFill>
                <a:latin typeface="Garamond" panose="02020404030301010803" pitchFamily="18" charset="0"/>
              </a:rPr>
              <a:t>PAvessel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E16D5B-7E9B-48B9-874F-E527FE34443C}"/>
              </a:ext>
            </a:extLst>
          </p:cNvPr>
          <p:cNvSpPr/>
          <p:nvPr/>
        </p:nvSpPr>
        <p:spPr>
          <a:xfrm>
            <a:off x="795750" y="4526249"/>
            <a:ext cx="3329624" cy="978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3D </a:t>
            </a:r>
            <a:r>
              <a:rPr lang="en-US" sz="2800" dirty="0">
                <a:solidFill>
                  <a:schemeClr val="tx1"/>
                </a:solidFill>
              </a:rPr>
              <a:t>Vessel </a:t>
            </a:r>
            <a:r>
              <a:rPr lang="en-US" altLang="zh-CN" sz="2800" dirty="0" smtClean="0">
                <a:solidFill>
                  <a:schemeClr val="tx1"/>
                </a:solidFill>
              </a:rPr>
              <a:t>Structure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22" y="362251"/>
            <a:ext cx="2522755" cy="25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3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5">
            <a:extLst>
              <a:ext uri="{FF2B5EF4-FFF2-40B4-BE49-F238E27FC236}">
                <a16:creationId xmlns:a16="http://schemas.microsoft.com/office/drawing/2014/main" id="{074F6DA0-1136-4D51-BF7B-91E6B7EA56AC}"/>
              </a:ext>
            </a:extLst>
          </p:cNvPr>
          <p:cNvSpPr/>
          <p:nvPr/>
        </p:nvSpPr>
        <p:spPr>
          <a:xfrm>
            <a:off x="381000" y="3471154"/>
            <a:ext cx="8458200" cy="25486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: Rounded Corners 17">
            <a:extLst>
              <a:ext uri="{FF2B5EF4-FFF2-40B4-BE49-F238E27FC236}">
                <a16:creationId xmlns:a16="http://schemas.microsoft.com/office/drawing/2014/main" id="{826A66CA-7FBF-4855-BEAB-E7E85F3F36B3}"/>
              </a:ext>
            </a:extLst>
          </p:cNvPr>
          <p:cNvSpPr/>
          <p:nvPr/>
        </p:nvSpPr>
        <p:spPr>
          <a:xfrm>
            <a:off x="5174318" y="4526249"/>
            <a:ext cx="3290255" cy="978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err="1" smtClean="0">
                <a:solidFill>
                  <a:schemeClr val="tx1"/>
                </a:solidFill>
              </a:rPr>
              <a:t>Photoacoustics</a:t>
            </a:r>
            <a:r>
              <a:rPr lang="en-US" altLang="zh-CN" sz="2800" dirty="0" smtClean="0">
                <a:solidFill>
                  <a:schemeClr val="tx1"/>
                </a:solidFill>
              </a:rPr>
              <a:t> (PA) Effect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18011-C3D4-4C09-B08D-9BA0515AAE6D}"/>
              </a:ext>
            </a:extLst>
          </p:cNvPr>
          <p:cNvSpPr/>
          <p:nvPr/>
        </p:nvSpPr>
        <p:spPr>
          <a:xfrm>
            <a:off x="4360148" y="4661745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5FF325-9A05-4893-BD94-309D54F7B685}"/>
              </a:ext>
            </a:extLst>
          </p:cNvPr>
          <p:cNvSpPr/>
          <p:nvPr/>
        </p:nvSpPr>
        <p:spPr>
          <a:xfrm>
            <a:off x="2577090" y="3650213"/>
            <a:ext cx="4337278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F0000"/>
                </a:solidFill>
              </a:rPr>
              <a:t>Our System: </a:t>
            </a:r>
            <a:r>
              <a:rPr lang="en-US" altLang="zh-CN" sz="3600" b="1" i="1" dirty="0" err="1" smtClean="0">
                <a:solidFill>
                  <a:srgbClr val="FF0000"/>
                </a:solidFill>
                <a:latin typeface="Garamond" panose="02020404030301010803" pitchFamily="18" charset="0"/>
              </a:rPr>
              <a:t>PAvessel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E16D5B-7E9B-48B9-874F-E527FE34443C}"/>
              </a:ext>
            </a:extLst>
          </p:cNvPr>
          <p:cNvSpPr/>
          <p:nvPr/>
        </p:nvSpPr>
        <p:spPr>
          <a:xfrm>
            <a:off x="795750" y="4526249"/>
            <a:ext cx="3329624" cy="978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3D </a:t>
            </a:r>
            <a:r>
              <a:rPr lang="en-US" sz="2800" dirty="0">
                <a:solidFill>
                  <a:schemeClr val="tx1"/>
                </a:solidFill>
              </a:rPr>
              <a:t>Vessel </a:t>
            </a:r>
            <a:r>
              <a:rPr lang="en-US" altLang="zh-CN" sz="2800" dirty="0" smtClean="0">
                <a:solidFill>
                  <a:schemeClr val="tx1"/>
                </a:solidFill>
              </a:rPr>
              <a:t>Structure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22" y="362251"/>
            <a:ext cx="2522755" cy="25227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60148" y="4400108"/>
            <a:ext cx="4231402" cy="1314892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5">
            <a:extLst>
              <a:ext uri="{FF2B5EF4-FFF2-40B4-BE49-F238E27FC236}">
                <a16:creationId xmlns:a16="http://schemas.microsoft.com/office/drawing/2014/main" id="{074F6DA0-1136-4D51-BF7B-91E6B7EA56AC}"/>
              </a:ext>
            </a:extLst>
          </p:cNvPr>
          <p:cNvSpPr/>
          <p:nvPr/>
        </p:nvSpPr>
        <p:spPr>
          <a:xfrm>
            <a:off x="1066800" y="1447800"/>
            <a:ext cx="7341235" cy="17259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5" name="Rectangle: Rounded Corners 17">
            <a:extLst>
              <a:ext uri="{FF2B5EF4-FFF2-40B4-BE49-F238E27FC236}">
                <a16:creationId xmlns:a16="http://schemas.microsoft.com/office/drawing/2014/main" id="{826A66CA-7FBF-4855-BEAB-E7E85F3F36B3}"/>
              </a:ext>
            </a:extLst>
          </p:cNvPr>
          <p:cNvSpPr/>
          <p:nvPr/>
        </p:nvSpPr>
        <p:spPr>
          <a:xfrm>
            <a:off x="5265382" y="2162195"/>
            <a:ext cx="2855754" cy="7902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 err="1" smtClean="0">
                <a:solidFill>
                  <a:schemeClr val="tx1"/>
                </a:solidFill>
              </a:rPr>
              <a:t>Photoacoustics</a:t>
            </a:r>
            <a:r>
              <a:rPr lang="en-US" altLang="zh-CN" sz="2000" dirty="0" smtClean="0">
                <a:solidFill>
                  <a:schemeClr val="tx1"/>
                </a:solidFill>
              </a:rPr>
              <a:t> (PA) Effect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18011-C3D4-4C09-B08D-9BA0515AAE6D}"/>
              </a:ext>
            </a:extLst>
          </p:cNvPr>
          <p:cNvSpPr/>
          <p:nvPr/>
        </p:nvSpPr>
        <p:spPr>
          <a:xfrm>
            <a:off x="4451211" y="2297691"/>
            <a:ext cx="39819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5FF325-9A05-4893-BD94-309D54F7B685}"/>
              </a:ext>
            </a:extLst>
          </p:cNvPr>
          <p:cNvSpPr/>
          <p:nvPr/>
        </p:nvSpPr>
        <p:spPr>
          <a:xfrm>
            <a:off x="3247875" y="1502895"/>
            <a:ext cx="377354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Our System: </a:t>
            </a:r>
            <a:r>
              <a:rPr lang="en-US" altLang="zh-CN" sz="2800" b="1" i="1" dirty="0" err="1" smtClean="0">
                <a:solidFill>
                  <a:srgbClr val="FF0000"/>
                </a:solidFill>
                <a:latin typeface="Garamond" panose="02020404030301010803" pitchFamily="18" charset="0"/>
              </a:rPr>
              <a:t>PAvessel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E16D5B-7E9B-48B9-874F-E527FE34443C}"/>
              </a:ext>
            </a:extLst>
          </p:cNvPr>
          <p:cNvSpPr/>
          <p:nvPr/>
        </p:nvSpPr>
        <p:spPr>
          <a:xfrm>
            <a:off x="1379315" y="2209811"/>
            <a:ext cx="2889924" cy="7902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3D </a:t>
            </a:r>
            <a:r>
              <a:rPr lang="en-US" sz="2000" dirty="0">
                <a:solidFill>
                  <a:schemeClr val="tx1"/>
                </a:solidFill>
              </a:rPr>
              <a:t>Vessel </a:t>
            </a:r>
            <a:r>
              <a:rPr lang="en-US" altLang="zh-CN" sz="2000" dirty="0" smtClean="0">
                <a:solidFill>
                  <a:schemeClr val="tx1"/>
                </a:solidFill>
              </a:rPr>
              <a:t>Structure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5" y="143025"/>
            <a:ext cx="1237949" cy="12379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56984" y="2036054"/>
            <a:ext cx="3672616" cy="1061449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00272420"/>
              </p:ext>
            </p:extLst>
          </p:nvPr>
        </p:nvGraphicFramePr>
        <p:xfrm>
          <a:off x="-244696" y="3581175"/>
          <a:ext cx="9160096" cy="2743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76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5">
            <a:extLst>
              <a:ext uri="{FF2B5EF4-FFF2-40B4-BE49-F238E27FC236}">
                <a16:creationId xmlns:a16="http://schemas.microsoft.com/office/drawing/2014/main" id="{074F6DA0-1136-4D51-BF7B-91E6B7EA56AC}"/>
              </a:ext>
            </a:extLst>
          </p:cNvPr>
          <p:cNvSpPr/>
          <p:nvPr/>
        </p:nvSpPr>
        <p:spPr>
          <a:xfrm>
            <a:off x="381000" y="3471154"/>
            <a:ext cx="8458200" cy="25486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: Rounded Corners 17">
            <a:extLst>
              <a:ext uri="{FF2B5EF4-FFF2-40B4-BE49-F238E27FC236}">
                <a16:creationId xmlns:a16="http://schemas.microsoft.com/office/drawing/2014/main" id="{826A66CA-7FBF-4855-BEAB-E7E85F3F36B3}"/>
              </a:ext>
            </a:extLst>
          </p:cNvPr>
          <p:cNvSpPr/>
          <p:nvPr/>
        </p:nvSpPr>
        <p:spPr>
          <a:xfrm>
            <a:off x="5174318" y="4526249"/>
            <a:ext cx="3290255" cy="978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err="1" smtClean="0">
                <a:solidFill>
                  <a:schemeClr val="tx1"/>
                </a:solidFill>
              </a:rPr>
              <a:t>Photoacoustics</a:t>
            </a:r>
            <a:r>
              <a:rPr lang="en-US" altLang="zh-CN" sz="2800" dirty="0" smtClean="0">
                <a:solidFill>
                  <a:schemeClr val="tx1"/>
                </a:solidFill>
              </a:rPr>
              <a:t> (PA) Effect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18011-C3D4-4C09-B08D-9BA0515AAE6D}"/>
              </a:ext>
            </a:extLst>
          </p:cNvPr>
          <p:cNvSpPr/>
          <p:nvPr/>
        </p:nvSpPr>
        <p:spPr>
          <a:xfrm>
            <a:off x="4360148" y="4661745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5FF325-9A05-4893-BD94-309D54F7B685}"/>
              </a:ext>
            </a:extLst>
          </p:cNvPr>
          <p:cNvSpPr/>
          <p:nvPr/>
        </p:nvSpPr>
        <p:spPr>
          <a:xfrm>
            <a:off x="2577090" y="3650213"/>
            <a:ext cx="4337278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F0000"/>
                </a:solidFill>
              </a:rPr>
              <a:t>Our System: </a:t>
            </a:r>
            <a:r>
              <a:rPr lang="en-US" altLang="zh-CN" sz="3600" b="1" i="1" dirty="0" err="1" smtClean="0">
                <a:solidFill>
                  <a:srgbClr val="FF0000"/>
                </a:solidFill>
                <a:latin typeface="Garamond" panose="02020404030301010803" pitchFamily="18" charset="0"/>
              </a:rPr>
              <a:t>PAvessel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E16D5B-7E9B-48B9-874F-E527FE34443C}"/>
              </a:ext>
            </a:extLst>
          </p:cNvPr>
          <p:cNvSpPr/>
          <p:nvPr/>
        </p:nvSpPr>
        <p:spPr>
          <a:xfrm>
            <a:off x="795750" y="4526249"/>
            <a:ext cx="3329624" cy="978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3D </a:t>
            </a:r>
            <a:r>
              <a:rPr lang="en-US" sz="2800" dirty="0">
                <a:solidFill>
                  <a:schemeClr val="tx1"/>
                </a:solidFill>
              </a:rPr>
              <a:t>Vessel </a:t>
            </a:r>
            <a:r>
              <a:rPr lang="en-US" altLang="zh-CN" sz="2800" dirty="0" smtClean="0">
                <a:solidFill>
                  <a:schemeClr val="tx1"/>
                </a:solidFill>
              </a:rPr>
              <a:t>Structure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22" y="362251"/>
            <a:ext cx="2522755" cy="25227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8289" y="4358241"/>
            <a:ext cx="4231402" cy="1314892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6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PAvessel</a:t>
            </a:r>
            <a:r>
              <a:rPr lang="en-US" dirty="0"/>
              <a:t>: Practical 3D Vessel Structure </a:t>
            </a:r>
            <a:r>
              <a:rPr lang="en-US" dirty="0" smtClean="0"/>
              <a:t>Sensing through Photoacoustic </a:t>
            </a:r>
            <a:r>
              <a:rPr lang="en-US" dirty="0"/>
              <a:t>Effects with Its Applications in Palm Biometrics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3962400"/>
            <a:ext cx="8686800" cy="1104580"/>
          </a:xfrm>
        </p:spPr>
        <p:txBody>
          <a:bodyPr/>
          <a:lstStyle/>
          <a:p>
            <a:r>
              <a:rPr lang="en-US" dirty="0" err="1" smtClean="0">
                <a:solidFill>
                  <a:srgbClr val="0000F2"/>
                </a:solidFill>
              </a:rPr>
              <a:t>Zhengxiong</a:t>
            </a:r>
            <a:r>
              <a:rPr lang="en-US" dirty="0" smtClean="0">
                <a:solidFill>
                  <a:srgbClr val="0000F2"/>
                </a:solidFill>
              </a:rPr>
              <a:t> </a:t>
            </a:r>
            <a:r>
              <a:rPr lang="en-US" dirty="0">
                <a:solidFill>
                  <a:srgbClr val="0000F2"/>
                </a:solidFill>
              </a:rPr>
              <a:t>Li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Yuehang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Wang, Aditya Singh </a:t>
            </a:r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Rathore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Chen Song, </a:t>
            </a:r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Nikhila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Nyayapathi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Tri Vu, Jun Xia and </a:t>
            </a:r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Wenyao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Xu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Ubicomp</a:t>
            </a:r>
            <a:r>
              <a:rPr lang="en-US" altLang="zh-CN" dirty="0" smtClean="0">
                <a:solidFill>
                  <a:schemeClr val="bg1"/>
                </a:solidFill>
              </a:rPr>
              <a:t> 2018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07C884-C916-429A-9267-0E1FA77586A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kumimoji="0" lang="en-US" sz="4800" dirty="0" smtClean="0">
                <a:solidFill>
                  <a:srgbClr val="0000F2"/>
                </a:solidFill>
              </a:rPr>
              <a:t>PA effect</a:t>
            </a:r>
            <a:endParaRPr kumimoji="0" lang="en-US" sz="4800" dirty="0">
              <a:solidFill>
                <a:srgbClr val="0000F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48317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" y="1447800"/>
            <a:ext cx="9138666" cy="4492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799"/>
            <a:ext cx="9144000" cy="4530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346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19891"/>
            <a:ext cx="9144000" cy="44951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3152001"/>
            <a:ext cx="9143999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</a:rPr>
              <a:t>Scattering coefficient is much smaller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403"/>
            <a:ext cx="9144000" cy="4530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3152001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Signal is generated from deep tissue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6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304800"/>
            <a:ext cx="2522755" cy="2522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7" y="3124200"/>
            <a:ext cx="8191500" cy="3238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3152001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</a:t>
            </a:r>
            <a:r>
              <a:rPr lang="en-US" sz="4000" b="1" dirty="0" smtClean="0">
                <a:solidFill>
                  <a:schemeClr val="bg1"/>
                </a:solidFill>
              </a:rPr>
              <a:t>hallenge!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5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304800"/>
            <a:ext cx="2522755" cy="2522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3" y="3124200"/>
            <a:ext cx="8192643" cy="3238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2" y="3124200"/>
            <a:ext cx="8192643" cy="3238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1" y="3121836"/>
            <a:ext cx="8192643" cy="3238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1" y="3119472"/>
            <a:ext cx="8192643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2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A25B5-01EE-4E8B-8D7A-451CDE894635}"/>
              </a:ext>
            </a:extLst>
          </p:cNvPr>
          <p:cNvSpPr/>
          <p:nvPr/>
        </p:nvSpPr>
        <p:spPr>
          <a:xfrm>
            <a:off x="0" y="2743200"/>
            <a:ext cx="9154160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00F2"/>
                </a:solidFill>
              </a:rPr>
              <a:t>How </a:t>
            </a:r>
            <a:r>
              <a:rPr lang="en-US" sz="4000" b="1" dirty="0" smtClean="0">
                <a:solidFill>
                  <a:srgbClr val="0000F2"/>
                </a:solidFill>
              </a:rPr>
              <a:t>to achieve these?</a:t>
            </a:r>
            <a:endParaRPr lang="en-US" sz="4000" b="1" dirty="0">
              <a:solidFill>
                <a:srgbClr val="0000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07C884-C916-429A-9267-0E1FA77586A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kumimoji="0" lang="en-US" sz="4800" dirty="0" smtClean="0">
                <a:solidFill>
                  <a:srgbClr val="0000F2"/>
                </a:solidFill>
              </a:rPr>
              <a:t>System overview</a:t>
            </a:r>
            <a:endParaRPr kumimoji="0" lang="en-US" sz="4800" dirty="0">
              <a:solidFill>
                <a:srgbClr val="0000F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" y="2438400"/>
            <a:ext cx="9144000" cy="2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PA sensing hardware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8324"/>
            <a:ext cx="9144000" cy="34813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3152001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Low-cost and efficient PA sensing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87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PA sensing hardware</a:t>
            </a:r>
            <a:endParaRPr lang="en-US" sz="4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200"/>
            <a:ext cx="7303683" cy="480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1066800"/>
            <a:ext cx="3810000" cy="1143000"/>
          </a:xfrm>
          <a:prstGeom prst="rect">
            <a:avLst/>
          </a:prstGeom>
          <a:noFill/>
          <a:ln w="76200">
            <a:solidFill>
              <a:srgbClr val="0000F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3152001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Opportunistic optimization sensing</a:t>
            </a:r>
          </a:p>
        </p:txBody>
      </p:sp>
    </p:spTree>
    <p:extLst>
      <p:ext uri="{BB962C8B-B14F-4D97-AF65-F5344CB8AC3E}">
        <p14:creationId xmlns:p14="http://schemas.microsoft.com/office/powerpoint/2010/main" val="13322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PA sensing hardware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8324"/>
            <a:ext cx="9144000" cy="348135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81400" y="2133600"/>
            <a:ext cx="914400" cy="1905000"/>
          </a:xfrm>
          <a:prstGeom prst="rect">
            <a:avLst/>
          </a:prstGeom>
          <a:noFill/>
          <a:ln w="76200">
            <a:solidFill>
              <a:srgbClr val="0000F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3152001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One transducer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3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Biometric authentication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86" y="4343400"/>
            <a:ext cx="2133600" cy="213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81" y="1244586"/>
            <a:ext cx="2061609" cy="2057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84075"/>
            <a:ext cx="1690091" cy="20179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7" y="4381500"/>
            <a:ext cx="206179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PA sensing software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17" y="1905000"/>
            <a:ext cx="9144000" cy="2815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" y="1905000"/>
            <a:ext cx="9144000" cy="2811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6" y="1900243"/>
            <a:ext cx="9144000" cy="2815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18" y="1910344"/>
            <a:ext cx="9177041" cy="28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2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PA sensing software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2128837"/>
            <a:ext cx="4590361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95600"/>
            <a:ext cx="1265032" cy="15144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90800" y="3886200"/>
            <a:ext cx="1066800" cy="0"/>
          </a:xfrm>
          <a:prstGeom prst="straightConnector1">
            <a:avLst/>
          </a:prstGeom>
          <a:ln w="76200">
            <a:solidFill>
              <a:srgbClr val="43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E02A77-3B98-46C7-8C18-1E7DAF7F0056}"/>
              </a:ext>
            </a:extLst>
          </p:cNvPr>
          <p:cNvSpPr txBox="1"/>
          <p:nvPr/>
        </p:nvSpPr>
        <p:spPr>
          <a:xfrm>
            <a:off x="1" y="3886200"/>
            <a:ext cx="9143999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2"/>
                </a:solidFill>
              </a:rPr>
              <a:t>How do they </a:t>
            </a:r>
            <a:r>
              <a:rPr lang="en-US" sz="4000" b="1" dirty="0" smtClean="0">
                <a:solidFill>
                  <a:srgbClr val="0000F2"/>
                </a:solidFill>
              </a:rPr>
              <a:t>perform?</a:t>
            </a:r>
            <a:endParaRPr lang="en-US" sz="4000" b="1" dirty="0">
              <a:solidFill>
                <a:srgbClr val="0000F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22" y="1042844"/>
            <a:ext cx="2522755" cy="25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7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" y="0"/>
            <a:ext cx="9140190" cy="762000"/>
          </a:xfrm>
          <a:solidFill>
            <a:schemeClr val="bg1">
              <a:lumMod val="85000"/>
            </a:schemeClr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sz="4800" dirty="0">
                <a:solidFill>
                  <a:srgbClr val="0000F2"/>
                </a:solidFill>
              </a:rPr>
              <a:t>Experimental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95130"/>
            <a:ext cx="8066764" cy="59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sz="4800" dirty="0">
                <a:solidFill>
                  <a:srgbClr val="0000F2"/>
                </a:solidFill>
              </a:rPr>
              <a:t>Procedure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5178926"/>
            <a:ext cx="3799841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Front view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8362" y="5178926"/>
            <a:ext cx="3731675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Side view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524000"/>
            <a:ext cx="4267199" cy="3197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524001"/>
            <a:ext cx="4267199" cy="319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Result - Comparison </a:t>
            </a:r>
            <a:r>
              <a:rPr lang="en-US" sz="4400" dirty="0" smtClean="0"/>
              <a:t>of PA </a:t>
            </a:r>
            <a:r>
              <a:rPr lang="en-US" sz="4400" dirty="0"/>
              <a:t>and </a:t>
            </a:r>
            <a:r>
              <a:rPr lang="en-US" sz="4400" dirty="0" smtClean="0"/>
              <a:t>IR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" y="1447800"/>
            <a:ext cx="9070558" cy="3886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5410200"/>
            <a:ext cx="267584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IR imaging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00" y="5410200"/>
            <a:ext cx="2627838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PA imaging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2797314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</a:rPr>
              <a:t>Is PA really good?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6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Result - Comparison </a:t>
            </a:r>
            <a:r>
              <a:rPr lang="en-US" sz="4400" dirty="0" smtClean="0"/>
              <a:t>of PA </a:t>
            </a:r>
            <a:r>
              <a:rPr lang="en-US" sz="4400" dirty="0"/>
              <a:t>and </a:t>
            </a:r>
            <a:r>
              <a:rPr lang="en-US" sz="4400" dirty="0" smtClean="0"/>
              <a:t>IR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" y="1447800"/>
            <a:ext cx="9070558" cy="3886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5410200"/>
            <a:ext cx="267584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IR imaging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00" y="5410200"/>
            <a:ext cx="2627838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PA imaging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sp>
        <p:nvSpPr>
          <p:cNvPr id="10" name="7-Point Star 9"/>
          <p:cNvSpPr/>
          <p:nvPr/>
        </p:nvSpPr>
        <p:spPr>
          <a:xfrm>
            <a:off x="3162795" y="1524000"/>
            <a:ext cx="2018309" cy="1524000"/>
          </a:xfrm>
          <a:prstGeom prst="star7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99014" y="1932057"/>
            <a:ext cx="1545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+35%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7-Point Star 11"/>
          <p:cNvSpPr/>
          <p:nvPr/>
        </p:nvSpPr>
        <p:spPr>
          <a:xfrm>
            <a:off x="3162795" y="3733800"/>
            <a:ext cx="2018309" cy="1524000"/>
          </a:xfrm>
          <a:prstGeom prst="star7">
            <a:avLst/>
          </a:prstGeom>
          <a:solidFill>
            <a:schemeClr val="accent6">
              <a:lumMod val="50000"/>
            </a:schemeClr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98800" y="4141857"/>
            <a:ext cx="156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+52%</a:t>
            </a:r>
            <a:endParaRPr 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86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970" y="0"/>
            <a:ext cx="9140190" cy="685800"/>
          </a:xfrm>
          <a:solidFill>
            <a:schemeClr val="bg1">
              <a:lumMod val="85000"/>
            </a:schemeClr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sz="4800" dirty="0">
                <a:solidFill>
                  <a:srgbClr val="0000F2"/>
                </a:solidFill>
              </a:rPr>
              <a:t>A case study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" y="685800"/>
            <a:ext cx="9130030" cy="58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1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Biometric performance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76300"/>
            <a:ext cx="7809509" cy="594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438400" y="3124200"/>
            <a:ext cx="381000" cy="3048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38400" y="2724090"/>
            <a:ext cx="72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EER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81400" y="2286000"/>
            <a:ext cx="381000" cy="3048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72000" y="1676400"/>
            <a:ext cx="228600" cy="3048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7-Point Star 8"/>
          <p:cNvSpPr/>
          <p:nvPr/>
        </p:nvSpPr>
        <p:spPr>
          <a:xfrm>
            <a:off x="5906491" y="2514599"/>
            <a:ext cx="2018309" cy="1524000"/>
          </a:xfrm>
          <a:prstGeom prst="star7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9391" y="2891878"/>
            <a:ext cx="144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1.9%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78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Robustness to ambient light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6" y="1524000"/>
            <a:ext cx="903332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1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Biometric authentication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86" y="4343400"/>
            <a:ext cx="2133600" cy="213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81" y="1244586"/>
            <a:ext cx="2061609" cy="2057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78" y="4267200"/>
            <a:ext cx="2286000" cy="228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84075"/>
            <a:ext cx="1690091" cy="2017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3152001"/>
            <a:ext cx="9143999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Can they really protect us?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Robustness to ambient noises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7" y="1295400"/>
            <a:ext cx="88677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B1E59E-EBA3-4FE6-8B47-5CE1F0C298A7}"/>
              </a:ext>
            </a:extLst>
          </p:cNvPr>
          <p:cNvSpPr txBox="1"/>
          <p:nvPr/>
        </p:nvSpPr>
        <p:spPr>
          <a:xfrm>
            <a:off x="-16824" y="3075057"/>
            <a:ext cx="9177648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2"/>
                </a:solidFill>
              </a:rPr>
              <a:t>Finishing up</a:t>
            </a:r>
          </a:p>
        </p:txBody>
      </p:sp>
    </p:spTree>
    <p:extLst>
      <p:ext uri="{BB962C8B-B14F-4D97-AF65-F5344CB8AC3E}">
        <p14:creationId xmlns:p14="http://schemas.microsoft.com/office/powerpoint/2010/main" val="410795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PA sensing optimization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564" y="1184154"/>
            <a:ext cx="4191000" cy="41848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20337" y="5791200"/>
            <a:ext cx="4727455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Commodity Exploration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52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981200"/>
            <a:ext cx="3505200" cy="3517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3517853" cy="35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191" y="1219200"/>
            <a:ext cx="9167191" cy="10668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z="5400" dirty="0" smtClean="0">
                <a:solidFill>
                  <a:srgbClr val="0000F2"/>
                </a:solidFill>
              </a:rPr>
              <a:t>Thank you!</a:t>
            </a:r>
            <a:endParaRPr lang="en-US" sz="5400" dirty="0">
              <a:solidFill>
                <a:srgbClr val="0000F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29000"/>
            <a:ext cx="2514600" cy="2537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7" y="3491403"/>
            <a:ext cx="2398552" cy="2398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191" y="1371600"/>
            <a:ext cx="9167191" cy="10668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z="5400" dirty="0" smtClean="0">
                <a:solidFill>
                  <a:srgbClr val="0000F2"/>
                </a:solidFill>
              </a:rPr>
              <a:t>Back up slices</a:t>
            </a:r>
            <a:endParaRPr lang="en-US" sz="5400" dirty="0">
              <a:solidFill>
                <a:srgbClr val="0000F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2257074" cy="22777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7" y="3872403"/>
            <a:ext cx="2152911" cy="21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Result </a:t>
            </a:r>
            <a:r>
              <a:rPr lang="en-US" sz="4400" dirty="0" smtClean="0"/>
              <a:t>– Excitation source effect (1/3)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694" y="914400"/>
            <a:ext cx="5922742" cy="50616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1800" y="6103034"/>
            <a:ext cx="267584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32 </a:t>
            </a:r>
            <a:r>
              <a:rPr lang="en-US" altLang="zh-CN" sz="2800" dirty="0" err="1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mJ</a:t>
            </a:r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/cm</a:t>
            </a:r>
            <a:r>
              <a:rPr lang="en-US" altLang="zh-CN" sz="2800" baseline="300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2</a:t>
            </a:r>
            <a:endParaRPr lang="en-US" sz="3200" baseline="300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676400"/>
            <a:ext cx="542857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Result </a:t>
            </a:r>
            <a:r>
              <a:rPr lang="en-US" sz="4400" dirty="0" smtClean="0"/>
              <a:t>– Excitation source effect (1/3)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694" y="914400"/>
            <a:ext cx="5922742" cy="50616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1800" y="6103034"/>
            <a:ext cx="267584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800 </a:t>
            </a:r>
            <a:r>
              <a:rPr lang="en-US" altLang="zh-CN" sz="2800" dirty="0" err="1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mJ</a:t>
            </a:r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/Pulse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676400"/>
            <a:ext cx="542857" cy="39523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3152001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Within the safety limit &lt;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100 </a:t>
            </a:r>
            <a:r>
              <a:rPr lang="en-US" altLang="zh-CN" sz="4000" b="1" dirty="0" err="1" smtClean="0">
                <a:solidFill>
                  <a:schemeClr val="bg1"/>
                </a:solidFill>
              </a:rPr>
              <a:t>mJ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/cm</a:t>
            </a:r>
            <a:r>
              <a:rPr lang="en-US" altLang="zh-CN" sz="40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Result </a:t>
            </a:r>
            <a:r>
              <a:rPr lang="en-US" sz="4400" dirty="0" smtClean="0"/>
              <a:t>– Excitation source effect (2/3)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664" y="990600"/>
            <a:ext cx="6062802" cy="495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166" y="1828800"/>
            <a:ext cx="542857" cy="39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0" y="6096000"/>
            <a:ext cx="267584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26 </a:t>
            </a:r>
            <a:r>
              <a:rPr lang="en-US" altLang="zh-CN" sz="2800" dirty="0" err="1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mJ</a:t>
            </a:r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/cm</a:t>
            </a:r>
            <a:r>
              <a:rPr lang="en-US" altLang="zh-CN" sz="2800" baseline="300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2</a:t>
            </a:r>
            <a:endParaRPr lang="en-US" sz="3200" baseline="300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9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Result </a:t>
            </a:r>
            <a:r>
              <a:rPr lang="en-US" sz="4400" dirty="0" smtClean="0"/>
              <a:t>– Excitation source effect (3/3)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80" y="914400"/>
            <a:ext cx="6283569" cy="5105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849" y="1828800"/>
            <a:ext cx="542857" cy="39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46144" y="6095998"/>
            <a:ext cx="267584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19 </a:t>
            </a:r>
            <a:r>
              <a:rPr lang="en-US" altLang="zh-CN" sz="2800" dirty="0" err="1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mJ</a:t>
            </a:r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/cm</a:t>
            </a:r>
            <a:r>
              <a:rPr lang="en-US" altLang="zh-CN" sz="2800" baseline="30000" dirty="0" smtClean="0">
                <a:solidFill>
                  <a:schemeClr val="accent2">
                    <a:lumMod val="75000"/>
                  </a:schemeClr>
                </a:solidFill>
                <a:latin typeface="Lucida Bright" charset="0"/>
                <a:ea typeface="Lucida Bright" charset="0"/>
                <a:cs typeface="Lucida Bright" charset="0"/>
              </a:rPr>
              <a:t>2</a:t>
            </a:r>
            <a:endParaRPr lang="en-US" sz="3200" baseline="30000" dirty="0">
              <a:solidFill>
                <a:schemeClr val="accent2">
                  <a:lumMod val="75000"/>
                </a:schemeClr>
              </a:solidFill>
              <a:latin typeface="Lucida Bright" charset="0"/>
              <a:ea typeface="Lucida Bright" charset="0"/>
              <a:cs typeface="Lucida Br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87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Biometric authentication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1066800" y="6581001"/>
            <a:ext cx="70086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From: </a:t>
            </a:r>
            <a:r>
              <a:rPr lang="en-US" sz="1200" dirty="0"/>
              <a:t>https://threatpost.com/black-hat-2018-voice-authentication-is-broken-researchers-say/134926/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6" y="1354684"/>
            <a:ext cx="7706083" cy="4593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8" y="1488891"/>
            <a:ext cx="7618512" cy="42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Vessel mapping: M to N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9" y="1066800"/>
            <a:ext cx="9005271" cy="54586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3152001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</a:t>
            </a:r>
            <a:r>
              <a:rPr lang="en-US" sz="4000" b="1" dirty="0" smtClean="0">
                <a:solidFill>
                  <a:schemeClr val="bg1"/>
                </a:solidFill>
              </a:rPr>
              <a:t>hallenge!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7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Vessel mapping: M to N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9" y="1066800"/>
            <a:ext cx="9005271" cy="54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9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The EMD-VT matching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06" y="1016000"/>
            <a:ext cx="7075918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2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Biometric authentication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2031365" y="6571476"/>
            <a:ext cx="5105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From: https</a:t>
            </a:r>
            <a:r>
              <a:rPr lang="en-US" sz="1200" dirty="0"/>
              <a:t>://www.3dnatives.com/en/3d-printed-fingerprints-260920174/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05" y="1066800"/>
            <a:ext cx="7448120" cy="49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5" y="2209800"/>
            <a:ext cx="7620000" cy="281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" y="1046036"/>
            <a:ext cx="7760335" cy="51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Biometric authentication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2107564" y="6552426"/>
            <a:ext cx="4952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smtClean="0"/>
              <a:t>https</a:t>
            </a:r>
            <a:r>
              <a:rPr lang="en-US" sz="1200" dirty="0"/>
              <a:t>://www.wired.com/story/hackers-say-broke-face-id-security/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3" y="798443"/>
            <a:ext cx="8001000" cy="5459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3" y="1394507"/>
            <a:ext cx="8001000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2" y="1116353"/>
            <a:ext cx="8559361" cy="482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Biometric authentication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2640965" y="6552426"/>
            <a:ext cx="38861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smtClean="0"/>
              <a:t>https</a:t>
            </a:r>
            <a:r>
              <a:rPr lang="en-US" sz="1200" dirty="0"/>
              <a:t>://media.ccc.de/v/biometrie-s8-iris-en#t=77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644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1066800"/>
            <a:ext cx="9144000" cy="4907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005"/>
            <a:ext cx="9144000" cy="4866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005"/>
            <a:ext cx="9144000" cy="51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3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Biometric authentication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18" y="1905000"/>
            <a:ext cx="6475494" cy="3276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AC1FD-A387-4A7A-8797-F52A4BA64ADE}"/>
              </a:ext>
            </a:extLst>
          </p:cNvPr>
          <p:cNvSpPr txBox="1"/>
          <p:nvPr/>
        </p:nvSpPr>
        <p:spPr>
          <a:xfrm>
            <a:off x="1" y="3152001"/>
            <a:ext cx="9143999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A new biometric is needed!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27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ustom 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EBB36"/>
      </a:accent1>
      <a:accent2>
        <a:srgbClr val="536895"/>
      </a:accent2>
      <a:accent3>
        <a:srgbClr val="9F2936"/>
      </a:accent3>
      <a:accent4>
        <a:srgbClr val="4E8542"/>
      </a:accent4>
      <a:accent5>
        <a:srgbClr val="604878"/>
      </a:accent5>
      <a:accent6>
        <a:srgbClr val="C19859"/>
      </a:accent6>
      <a:hlink>
        <a:srgbClr val="536895"/>
      </a:hlink>
      <a:folHlink>
        <a:srgbClr val="536895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EBB36"/>
    </a:accent1>
    <a:accent2>
      <a:srgbClr val="536895"/>
    </a:accent2>
    <a:accent3>
      <a:srgbClr val="9F2936"/>
    </a:accent3>
    <a:accent4>
      <a:srgbClr val="4E8542"/>
    </a:accent4>
    <a:accent5>
      <a:srgbClr val="604878"/>
    </a:accent5>
    <a:accent6>
      <a:srgbClr val="C19859"/>
    </a:accent6>
    <a:hlink>
      <a:srgbClr val="536895"/>
    </a:hlink>
    <a:folHlink>
      <a:srgbClr val="5368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463</Words>
  <Application>Microsoft Office PowerPoint</Application>
  <PresentationFormat>On-screen Show (4:3)</PresentationFormat>
  <Paragraphs>158</Paragraphs>
  <Slides>52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微軟正黑體</vt:lpstr>
      <vt:lpstr>PMingLiU</vt:lpstr>
      <vt:lpstr>SimSun</vt:lpstr>
      <vt:lpstr>SimSun</vt:lpstr>
      <vt:lpstr>华文仿宋</vt:lpstr>
      <vt:lpstr>Arial</vt:lpstr>
      <vt:lpstr>Calibri</vt:lpstr>
      <vt:lpstr>Garamond</vt:lpstr>
      <vt:lpstr>Georgia</vt:lpstr>
      <vt:lpstr>Lucida Bright</vt:lpstr>
      <vt:lpstr>Times New Roman</vt:lpstr>
      <vt:lpstr>Tw Cen MT</vt:lpstr>
      <vt:lpstr>Wingdings</vt:lpstr>
      <vt:lpstr>Wingdings 2</vt:lpstr>
      <vt:lpstr>Median</vt:lpstr>
      <vt:lpstr>PAvessel: Practical 3D Vessel Structure Sensing through Photoacoustic Effects with Its Applications in Palm Biometrics </vt:lpstr>
      <vt:lpstr>PAvessel: Practical 3D Vessel Structure Sensing through Photoacoustic Effects with Its Applications in Palm Biometrics </vt:lpstr>
      <vt:lpstr>Biometric authentication</vt:lpstr>
      <vt:lpstr>Biometric authentication</vt:lpstr>
      <vt:lpstr>Biometric authentication</vt:lpstr>
      <vt:lpstr>Biometric authentication</vt:lpstr>
      <vt:lpstr>Biometric authentication</vt:lpstr>
      <vt:lpstr>Biometric authentication</vt:lpstr>
      <vt:lpstr>Biometric authentication</vt:lpstr>
      <vt:lpstr>If ideal …</vt:lpstr>
      <vt:lpstr>If ideal …</vt:lpstr>
      <vt:lpstr>Blood Vessel</vt:lpstr>
      <vt:lpstr>Blood Vessel</vt:lpstr>
      <vt:lpstr>Conventional techniques</vt:lpstr>
      <vt:lpstr>Conventional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PA sensing hardware</vt:lpstr>
      <vt:lpstr>PA sensing hardware</vt:lpstr>
      <vt:lpstr>PA sensing hardware</vt:lpstr>
      <vt:lpstr>PA sensing software</vt:lpstr>
      <vt:lpstr>PA sensing software</vt:lpstr>
      <vt:lpstr>PowerPoint Presentation</vt:lpstr>
      <vt:lpstr>Experimental setup</vt:lpstr>
      <vt:lpstr>Procedure</vt:lpstr>
      <vt:lpstr>Result - Comparison of PA and IR</vt:lpstr>
      <vt:lpstr>Result - Comparison of PA and IR</vt:lpstr>
      <vt:lpstr>A case study</vt:lpstr>
      <vt:lpstr>Biometric performance</vt:lpstr>
      <vt:lpstr>Robustness to ambient light</vt:lpstr>
      <vt:lpstr>Robustness to ambient noises</vt:lpstr>
      <vt:lpstr>PowerPoint Presentation</vt:lpstr>
      <vt:lpstr>PA sensing optimization</vt:lpstr>
      <vt:lpstr>Conclusion</vt:lpstr>
      <vt:lpstr>Thank you!</vt:lpstr>
      <vt:lpstr>Back up slices</vt:lpstr>
      <vt:lpstr>Result – Excitation source effect (1/3)</vt:lpstr>
      <vt:lpstr>Result – Excitation source effect (1/3)</vt:lpstr>
      <vt:lpstr>Result – Excitation source effect (2/3)</vt:lpstr>
      <vt:lpstr>Result – Excitation source effect (3/3)</vt:lpstr>
      <vt:lpstr>Vessel mapping: M to N</vt:lpstr>
      <vt:lpstr>Vessel mapping: M to N</vt:lpstr>
      <vt:lpstr>The EMD-VT matching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Fengbo Ren</dc:creator>
  <cp:lastModifiedBy>ZL</cp:lastModifiedBy>
  <cp:revision>3505</cp:revision>
  <cp:lastPrinted>2018-09-28T14:50:57Z</cp:lastPrinted>
  <dcterms:created xsi:type="dcterms:W3CDTF">2006-03-07T06:09:00Z</dcterms:created>
  <dcterms:modified xsi:type="dcterms:W3CDTF">2018-10-04T00:41:09Z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1033-10.2.0.6080</vt:lpwstr>
  </property>
</Properties>
</file>